
<file path=[Content_Types].xml><?xml version="1.0" encoding="utf-8"?>
<Types xmlns="http://schemas.openxmlformats.org/package/2006/content-types">
  <Default Extension="xml" ContentType="application/xml"/>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60" r:id="rId4"/>
    <p:sldId id="274" r:id="rId5"/>
    <p:sldId id="275" r:id="rId6"/>
    <p:sldId id="276" r:id="rId7"/>
    <p:sldId id="277" r:id="rId8"/>
    <p:sldId id="288" r:id="rId9"/>
    <p:sldId id="278" r:id="rId10"/>
    <p:sldId id="262" r:id="rId11"/>
    <p:sldId id="282" r:id="rId12"/>
    <p:sldId id="266" r:id="rId13"/>
    <p:sldId id="273" r:id="rId14"/>
    <p:sldId id="285" r:id="rId15"/>
    <p:sldId id="272" r:id="rId16"/>
    <p:sldId id="284" r:id="rId17"/>
    <p:sldId id="283" r:id="rId18"/>
    <p:sldId id="267" r:id="rId19"/>
    <p:sldId id="268" r:id="rId20"/>
    <p:sldId id="270" r:id="rId21"/>
    <p:sldId id="271" r:id="rId22"/>
    <p:sldId id="287" r:id="rId23"/>
    <p:sldId id="286" r:id="rId2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40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0464" autoAdjust="0"/>
  </p:normalViewPr>
  <p:slideViewPr>
    <p:cSldViewPr>
      <p:cViewPr>
        <p:scale>
          <a:sx n="88" d="100"/>
          <a:sy n="88" d="100"/>
        </p:scale>
        <p:origin x="2320" y="2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E051C6-366F-1C4D-A7B4-7C3D97E954E4}" type="doc">
      <dgm:prSet loTypeId="urn:microsoft.com/office/officeart/2005/8/layout/hList1" loCatId="" qsTypeId="urn:microsoft.com/office/officeart/2005/8/quickstyle/simple1" qsCatId="simple" csTypeId="urn:microsoft.com/office/officeart/2005/8/colors/accent0_3" csCatId="mainScheme" phldr="1"/>
      <dgm:spPr/>
      <dgm:t>
        <a:bodyPr/>
        <a:lstStyle/>
        <a:p>
          <a:endParaRPr lang="zh-CN" altLang="en-US"/>
        </a:p>
      </dgm:t>
    </dgm:pt>
    <dgm:pt modelId="{6C218C9E-9E6A-684A-B251-EEE2CDD8DE3F}">
      <dgm:prSet phldrT="[文本]" custT="1"/>
      <dgm:spPr/>
      <dgm:t>
        <a:bodyPr/>
        <a:lstStyle/>
        <a:p>
          <a:r>
            <a:rPr lang="en-US" altLang="zh-CN" sz="2400" b="1" dirty="0" smtClean="0">
              <a:latin typeface="Times New Roman" charset="0"/>
              <a:cs typeface="Times New Roman" charset="0"/>
            </a:rPr>
            <a:t>Application in Physics </a:t>
          </a:r>
          <a:endParaRPr lang="zh-CN" altLang="en-US" sz="2400" dirty="0"/>
        </a:p>
      </dgm:t>
    </dgm:pt>
    <dgm:pt modelId="{1C8F0B73-075D-C549-B0A4-43818494792F}" type="parTrans" cxnId="{BF8886AB-7CAD-6646-9535-69CF611112BF}">
      <dgm:prSet/>
      <dgm:spPr/>
      <dgm:t>
        <a:bodyPr/>
        <a:lstStyle/>
        <a:p>
          <a:endParaRPr lang="zh-CN" altLang="en-US"/>
        </a:p>
      </dgm:t>
    </dgm:pt>
    <dgm:pt modelId="{04ECFEB6-4CB6-B949-9032-179B9205F4FA}" type="sibTrans" cxnId="{BF8886AB-7CAD-6646-9535-69CF611112BF}">
      <dgm:prSet/>
      <dgm:spPr/>
      <dgm:t>
        <a:bodyPr/>
        <a:lstStyle/>
        <a:p>
          <a:endParaRPr lang="zh-CN" altLang="en-US"/>
        </a:p>
      </dgm:t>
    </dgm:pt>
    <dgm:pt modelId="{ABDDC3A7-A8C2-9A4A-BD7F-02F1238832C4}">
      <dgm:prSet phldrT="[文本]" custT="1"/>
      <dgm:spPr/>
      <dgm:t>
        <a:bodyPr/>
        <a:lstStyle/>
        <a:p>
          <a:r>
            <a:rPr lang="en-US" altLang="zh-CN" sz="2400" b="0" dirty="0" smtClean="0">
              <a:solidFill>
                <a:schemeClr val="tx1"/>
              </a:solidFill>
              <a:latin typeface="Times New Roman" charset="0"/>
              <a:cs typeface="Times New Roman" charset="0"/>
            </a:rPr>
            <a:t>Stress</a:t>
          </a:r>
          <a:r>
            <a:rPr lang="zh-CN" altLang="en-US" sz="2400" b="0" dirty="0" smtClean="0">
              <a:solidFill>
                <a:schemeClr val="tx1"/>
              </a:solidFill>
              <a:latin typeface="Times New Roman" charset="0"/>
              <a:cs typeface="Times New Roman" charset="0"/>
            </a:rPr>
            <a:t> </a:t>
          </a:r>
          <a:r>
            <a:rPr lang="en-US" altLang="zh-CN" sz="2400" b="0" dirty="0" smtClean="0">
              <a:solidFill>
                <a:schemeClr val="tx1"/>
              </a:solidFill>
              <a:latin typeface="Times New Roman" charset="0"/>
              <a:cs typeface="Times New Roman" charset="0"/>
            </a:rPr>
            <a:t>Imagining</a:t>
          </a:r>
          <a:r>
            <a:rPr lang="zh-CN" altLang="en-US" sz="2400" b="0" dirty="0" smtClean="0">
              <a:solidFill>
                <a:schemeClr val="tx1"/>
              </a:solidFill>
              <a:latin typeface="Times New Roman" charset="0"/>
              <a:cs typeface="Times New Roman" charset="0"/>
            </a:rPr>
            <a:t> </a:t>
          </a:r>
          <a:r>
            <a:rPr lang="en-US" altLang="zh-CN" sz="2400" b="0" dirty="0" smtClean="0">
              <a:solidFill>
                <a:schemeClr val="tx1"/>
              </a:solidFill>
              <a:latin typeface="Times New Roman" charset="0"/>
              <a:cs typeface="Times New Roman" charset="0"/>
            </a:rPr>
            <a:t>of</a:t>
          </a:r>
          <a:r>
            <a:rPr lang="zh-CN" altLang="en-US" sz="2400" b="0" dirty="0" smtClean="0">
              <a:solidFill>
                <a:schemeClr val="tx1"/>
              </a:solidFill>
              <a:latin typeface="Times New Roman" charset="0"/>
              <a:cs typeface="Times New Roman" charset="0"/>
            </a:rPr>
            <a:t> </a:t>
          </a:r>
          <a:r>
            <a:rPr lang="en-US" altLang="zh-CN" sz="2400" b="0" dirty="0" smtClean="0">
              <a:solidFill>
                <a:schemeClr val="tx1"/>
              </a:solidFill>
              <a:latin typeface="Times New Roman" charset="0"/>
              <a:cs typeface="Times New Roman" charset="0"/>
            </a:rPr>
            <a:t>Semiconductor</a:t>
          </a:r>
          <a:r>
            <a:rPr lang="zh-CN" altLang="en-US" sz="2400" b="0" dirty="0" smtClean="0">
              <a:solidFill>
                <a:schemeClr val="tx1"/>
              </a:solidFill>
              <a:latin typeface="Times New Roman" charset="0"/>
              <a:cs typeface="Times New Roman" charset="0"/>
            </a:rPr>
            <a:t> </a:t>
          </a:r>
          <a:r>
            <a:rPr lang="en-US" altLang="zh-CN" sz="2400" b="0" dirty="0" smtClean="0">
              <a:solidFill>
                <a:schemeClr val="tx1"/>
              </a:solidFill>
              <a:latin typeface="Times New Roman" charset="0"/>
              <a:cs typeface="Times New Roman" charset="0"/>
            </a:rPr>
            <a:t>Surface</a:t>
          </a:r>
          <a:r>
            <a:rPr lang="zh-CN" altLang="en-US" sz="2400" b="0" dirty="0" smtClean="0">
              <a:solidFill>
                <a:schemeClr val="tx1"/>
              </a:solidFill>
              <a:latin typeface="Times New Roman" charset="0"/>
              <a:cs typeface="Times New Roman" charset="0"/>
            </a:rPr>
            <a:t> </a:t>
          </a:r>
          <a:r>
            <a:rPr lang="en-US" altLang="zh-CN" sz="2400" b="0" dirty="0" smtClean="0">
              <a:solidFill>
                <a:schemeClr val="tx1"/>
              </a:solidFill>
              <a:latin typeface="Times New Roman" charset="0"/>
              <a:cs typeface="Times New Roman" charset="0"/>
            </a:rPr>
            <a:t> </a:t>
          </a:r>
          <a:endParaRPr lang="zh-CN" altLang="en-US" sz="2400" b="0" dirty="0">
            <a:solidFill>
              <a:schemeClr val="tx1"/>
            </a:solidFill>
          </a:endParaRPr>
        </a:p>
      </dgm:t>
    </dgm:pt>
    <dgm:pt modelId="{D602DEFF-11B0-2F41-A7E9-FF944FEC430E}" type="parTrans" cxnId="{E3752DFF-5562-284E-AA9F-1BCF2B5594B7}">
      <dgm:prSet/>
      <dgm:spPr/>
      <dgm:t>
        <a:bodyPr/>
        <a:lstStyle/>
        <a:p>
          <a:endParaRPr lang="zh-CN" altLang="en-US"/>
        </a:p>
      </dgm:t>
    </dgm:pt>
    <dgm:pt modelId="{D0DA37A8-ACE7-F448-A6CE-819B478DE63B}" type="sibTrans" cxnId="{E3752DFF-5562-284E-AA9F-1BCF2B5594B7}">
      <dgm:prSet/>
      <dgm:spPr/>
      <dgm:t>
        <a:bodyPr/>
        <a:lstStyle/>
        <a:p>
          <a:endParaRPr lang="zh-CN" altLang="en-US"/>
        </a:p>
      </dgm:t>
    </dgm:pt>
    <dgm:pt modelId="{2E4A3427-89F0-E847-B139-56B8B61B8D29}">
      <dgm:prSet phldrT="[文本]" custT="1"/>
      <dgm:spPr/>
      <dgm:t>
        <a:bodyPr/>
        <a:lstStyle/>
        <a:p>
          <a:r>
            <a:rPr lang="en-US" altLang="zh-CN" sz="2400" b="0" dirty="0" smtClean="0">
              <a:solidFill>
                <a:schemeClr val="tx1"/>
              </a:solidFill>
            </a:rPr>
            <a:t>Phase-Breaking</a:t>
          </a:r>
          <a:r>
            <a:rPr lang="zh-CN" altLang="en-US" sz="2400" b="0" dirty="0" smtClean="0">
              <a:solidFill>
                <a:schemeClr val="tx1"/>
              </a:solidFill>
            </a:rPr>
            <a:t> </a:t>
          </a:r>
          <a:r>
            <a:rPr lang="en-US" altLang="zh-CN" sz="2400" b="0" dirty="0" smtClean="0">
              <a:solidFill>
                <a:schemeClr val="tx1"/>
              </a:solidFill>
            </a:rPr>
            <a:t>Property</a:t>
          </a:r>
          <a:r>
            <a:rPr lang="zh-CN" altLang="en-US" sz="2400" b="0" dirty="0" smtClean="0">
              <a:solidFill>
                <a:schemeClr val="tx1"/>
              </a:solidFill>
            </a:rPr>
            <a:t> </a:t>
          </a:r>
          <a:r>
            <a:rPr lang="en-US" altLang="zh-CN" sz="2400" b="0" dirty="0" smtClean="0">
              <a:solidFill>
                <a:schemeClr val="tx1"/>
              </a:solidFill>
            </a:rPr>
            <a:t>of</a:t>
          </a:r>
          <a:r>
            <a:rPr lang="zh-CN" altLang="en-US" sz="2400" b="0" dirty="0" smtClean="0">
              <a:solidFill>
                <a:schemeClr val="tx1"/>
              </a:solidFill>
            </a:rPr>
            <a:t> </a:t>
          </a:r>
          <a:r>
            <a:rPr lang="en-US" altLang="zh-CN" sz="2400" b="0" dirty="0" smtClean="0">
              <a:solidFill>
                <a:schemeClr val="tx1"/>
              </a:solidFill>
            </a:rPr>
            <a:t>Graphene</a:t>
          </a:r>
          <a:r>
            <a:rPr lang="en-US" altLang="zh-CN" sz="2400" b="0" dirty="0" smtClean="0">
              <a:solidFill>
                <a:schemeClr val="tx1"/>
              </a:solidFill>
              <a:latin typeface="Times New Roman" charset="0"/>
              <a:cs typeface="Times New Roman" charset="0"/>
            </a:rPr>
            <a:t> </a:t>
          </a:r>
          <a:endParaRPr lang="zh-CN" altLang="en-US" sz="2400" b="0" dirty="0">
            <a:solidFill>
              <a:schemeClr val="tx1"/>
            </a:solidFill>
          </a:endParaRPr>
        </a:p>
      </dgm:t>
    </dgm:pt>
    <dgm:pt modelId="{CBA8CD57-0C88-5540-B648-D5635D8A5D54}" type="parTrans" cxnId="{63B15391-A58D-994F-9C0C-B25CEF61D4A1}">
      <dgm:prSet/>
      <dgm:spPr/>
      <dgm:t>
        <a:bodyPr/>
        <a:lstStyle/>
        <a:p>
          <a:endParaRPr lang="zh-CN" altLang="en-US"/>
        </a:p>
      </dgm:t>
    </dgm:pt>
    <dgm:pt modelId="{9D198739-DF61-0042-9411-AC2D308BB845}" type="sibTrans" cxnId="{63B15391-A58D-994F-9C0C-B25CEF61D4A1}">
      <dgm:prSet/>
      <dgm:spPr/>
      <dgm:t>
        <a:bodyPr/>
        <a:lstStyle/>
        <a:p>
          <a:endParaRPr lang="zh-CN" altLang="en-US"/>
        </a:p>
      </dgm:t>
    </dgm:pt>
    <dgm:pt modelId="{547E6E7F-9C72-D04C-963F-0276EF22BD2D}">
      <dgm:prSet phldrT="[文本]" custT="1"/>
      <dgm:spPr/>
      <dgm:t>
        <a:bodyPr/>
        <a:lstStyle/>
        <a:p>
          <a:r>
            <a:rPr lang="en-US" altLang="zh-CN" sz="2400" b="1" dirty="0" smtClean="0">
              <a:latin typeface="Times New Roman" charset="0"/>
              <a:cs typeface="Times New Roman" charset="0"/>
            </a:rPr>
            <a:t>Application in Chemistry</a:t>
          </a:r>
          <a:endParaRPr lang="zh-CN" altLang="en-US" sz="2400" dirty="0"/>
        </a:p>
      </dgm:t>
    </dgm:pt>
    <dgm:pt modelId="{7F8C3A53-4973-034C-8DB9-BFDBBA327C9F}" type="parTrans" cxnId="{12E1DAF4-FF2F-EB45-8F0F-56A637475FC6}">
      <dgm:prSet/>
      <dgm:spPr/>
      <dgm:t>
        <a:bodyPr/>
        <a:lstStyle/>
        <a:p>
          <a:endParaRPr lang="zh-CN" altLang="en-US"/>
        </a:p>
      </dgm:t>
    </dgm:pt>
    <dgm:pt modelId="{BB255E25-C923-E94F-9983-2B1AAA172BED}" type="sibTrans" cxnId="{12E1DAF4-FF2F-EB45-8F0F-56A637475FC6}">
      <dgm:prSet/>
      <dgm:spPr/>
      <dgm:t>
        <a:bodyPr/>
        <a:lstStyle/>
        <a:p>
          <a:endParaRPr lang="zh-CN" altLang="en-US"/>
        </a:p>
      </dgm:t>
    </dgm:pt>
    <dgm:pt modelId="{F8717AE7-EE90-E54E-9482-6033606AC363}">
      <dgm:prSet phldrT="[文本]" custT="1"/>
      <dgm:spPr/>
      <dgm:t>
        <a:bodyPr/>
        <a:lstStyle/>
        <a:p>
          <a:r>
            <a:rPr lang="en-US" altLang="zh-CN" sz="2400" b="0" dirty="0" smtClean="0">
              <a:solidFill>
                <a:schemeClr val="tx1"/>
              </a:solidFill>
              <a:latin typeface="Times New Roman" charset="0"/>
              <a:cs typeface="Times New Roman" charset="0"/>
            </a:rPr>
            <a:t>Catalytic processes monitored </a:t>
          </a:r>
          <a:endParaRPr lang="zh-CN" altLang="en-US" sz="2400" b="0" dirty="0">
            <a:solidFill>
              <a:schemeClr val="tx1"/>
            </a:solidFill>
          </a:endParaRPr>
        </a:p>
      </dgm:t>
    </dgm:pt>
    <dgm:pt modelId="{0B0A7674-8049-7349-A5CB-CC5DEE7F87A3}" type="parTrans" cxnId="{4A89C819-143F-7748-B377-95DE554DFD97}">
      <dgm:prSet/>
      <dgm:spPr/>
      <dgm:t>
        <a:bodyPr/>
        <a:lstStyle/>
        <a:p>
          <a:endParaRPr lang="zh-CN" altLang="en-US"/>
        </a:p>
      </dgm:t>
    </dgm:pt>
    <dgm:pt modelId="{77021D4D-1A54-6B4E-8545-EAB8FAAD56FA}" type="sibTrans" cxnId="{4A89C819-143F-7748-B377-95DE554DFD97}">
      <dgm:prSet/>
      <dgm:spPr/>
      <dgm:t>
        <a:bodyPr/>
        <a:lstStyle/>
        <a:p>
          <a:endParaRPr lang="zh-CN" altLang="en-US"/>
        </a:p>
      </dgm:t>
    </dgm:pt>
    <dgm:pt modelId="{EA9D875C-174B-CE44-B180-12EC28E11825}">
      <dgm:prSet phldrT="[文本]" custT="1"/>
      <dgm:spPr/>
      <dgm:t>
        <a:bodyPr/>
        <a:lstStyle/>
        <a:p>
          <a:r>
            <a:rPr lang="en-US" altLang="zh-CN" sz="2400" b="0" dirty="0" smtClean="0">
              <a:solidFill>
                <a:schemeClr val="tx1"/>
              </a:solidFill>
            </a:rPr>
            <a:t>Organic solar-cells</a:t>
          </a:r>
          <a:endParaRPr lang="zh-CN" altLang="en-US" sz="2400" b="0" dirty="0">
            <a:solidFill>
              <a:schemeClr val="tx1"/>
            </a:solidFill>
          </a:endParaRPr>
        </a:p>
      </dgm:t>
    </dgm:pt>
    <dgm:pt modelId="{75B4D9EF-C9D4-EF4B-A8BE-96832978B33A}" type="parTrans" cxnId="{9AC897C8-0B50-6543-8B49-4BD9337ABE08}">
      <dgm:prSet/>
      <dgm:spPr/>
      <dgm:t>
        <a:bodyPr/>
        <a:lstStyle/>
        <a:p>
          <a:endParaRPr lang="zh-CN" altLang="en-US"/>
        </a:p>
      </dgm:t>
    </dgm:pt>
    <dgm:pt modelId="{501222A5-19D5-C548-8860-6475CBEBD1D4}" type="sibTrans" cxnId="{9AC897C8-0B50-6543-8B49-4BD9337ABE08}">
      <dgm:prSet/>
      <dgm:spPr/>
      <dgm:t>
        <a:bodyPr/>
        <a:lstStyle/>
        <a:p>
          <a:endParaRPr lang="zh-CN" altLang="en-US"/>
        </a:p>
      </dgm:t>
    </dgm:pt>
    <dgm:pt modelId="{D08979F0-FB4F-A643-A5CA-9422F3F9252D}">
      <dgm:prSet phldrT="[文本]" custT="1"/>
      <dgm:spPr/>
      <dgm:t>
        <a:bodyPr/>
        <a:lstStyle/>
        <a:p>
          <a:r>
            <a:rPr lang="en-US" altLang="zh-CN" sz="2400" b="1" dirty="0" smtClean="0">
              <a:latin typeface="Times New Roman" charset="0"/>
              <a:cs typeface="Times New Roman" charset="0"/>
            </a:rPr>
            <a:t>Application in Biology </a:t>
          </a:r>
          <a:endParaRPr lang="zh-CN" altLang="en-US" sz="2400" dirty="0"/>
        </a:p>
      </dgm:t>
    </dgm:pt>
    <dgm:pt modelId="{7C15A446-DE1E-3F43-AFCC-6556D5753A7A}" type="parTrans" cxnId="{5A67CE9A-9809-7147-8A7A-E5C00EA876FB}">
      <dgm:prSet/>
      <dgm:spPr/>
      <dgm:t>
        <a:bodyPr/>
        <a:lstStyle/>
        <a:p>
          <a:endParaRPr lang="zh-CN" altLang="en-US"/>
        </a:p>
      </dgm:t>
    </dgm:pt>
    <dgm:pt modelId="{56B0E4AC-6783-1C47-AB8E-A49900B4FBBF}" type="sibTrans" cxnId="{5A67CE9A-9809-7147-8A7A-E5C00EA876FB}">
      <dgm:prSet/>
      <dgm:spPr/>
      <dgm:t>
        <a:bodyPr/>
        <a:lstStyle/>
        <a:p>
          <a:endParaRPr lang="zh-CN" altLang="en-US"/>
        </a:p>
      </dgm:t>
    </dgm:pt>
    <dgm:pt modelId="{BBD335CE-64F0-4247-BC5B-33346DE885C2}">
      <dgm:prSet phldrT="[文本]" custT="1"/>
      <dgm:spPr/>
      <dgm:t>
        <a:bodyPr/>
        <a:lstStyle/>
        <a:p>
          <a:r>
            <a:rPr lang="en-US" altLang="zh-CN" sz="2400" dirty="0" smtClean="0">
              <a:solidFill>
                <a:schemeClr val="tx1"/>
              </a:solidFill>
            </a:rPr>
            <a:t>DNA Double Strand Breaks</a:t>
          </a:r>
          <a:endParaRPr lang="zh-CN" altLang="en-US" sz="2400" dirty="0">
            <a:solidFill>
              <a:schemeClr val="tx1"/>
            </a:solidFill>
          </a:endParaRPr>
        </a:p>
      </dgm:t>
    </dgm:pt>
    <dgm:pt modelId="{0F864C1C-BEB7-FE4D-B0B1-D298F83AC76D}" type="parTrans" cxnId="{83DA12DD-92B5-F849-BCDE-8B6FA008D427}">
      <dgm:prSet/>
      <dgm:spPr/>
      <dgm:t>
        <a:bodyPr/>
        <a:lstStyle/>
        <a:p>
          <a:endParaRPr lang="zh-CN" altLang="en-US"/>
        </a:p>
      </dgm:t>
    </dgm:pt>
    <dgm:pt modelId="{3325ADCE-7CBB-CF42-84AB-81E5B1344A1F}" type="sibTrans" cxnId="{83DA12DD-92B5-F849-BCDE-8B6FA008D427}">
      <dgm:prSet/>
      <dgm:spPr/>
      <dgm:t>
        <a:bodyPr/>
        <a:lstStyle/>
        <a:p>
          <a:endParaRPr lang="zh-CN" altLang="en-US"/>
        </a:p>
      </dgm:t>
    </dgm:pt>
    <dgm:pt modelId="{7DD26F2F-351F-0440-B5D3-199970417699}">
      <dgm:prSet phldrT="[文本]" custT="1"/>
      <dgm:spPr/>
      <dgm:t>
        <a:bodyPr/>
        <a:lstStyle/>
        <a:p>
          <a:r>
            <a:rPr lang="en-US" altLang="zh-CN" sz="2400" dirty="0" smtClean="0">
              <a:solidFill>
                <a:schemeClr val="tx1"/>
              </a:solidFill>
            </a:rPr>
            <a:t>Secondary Structure of Amyloid Fibrils </a:t>
          </a:r>
          <a:r>
            <a:rPr lang="en-US" altLang="zh-CN" sz="2400" b="1" dirty="0" smtClean="0">
              <a:solidFill>
                <a:schemeClr val="tx1"/>
              </a:solidFill>
              <a:latin typeface="Times New Roman" charset="0"/>
              <a:cs typeface="Times New Roman" charset="0"/>
            </a:rPr>
            <a:t> </a:t>
          </a:r>
          <a:endParaRPr lang="zh-CN" altLang="en-US" sz="2400" dirty="0">
            <a:solidFill>
              <a:schemeClr val="tx1"/>
            </a:solidFill>
          </a:endParaRPr>
        </a:p>
      </dgm:t>
    </dgm:pt>
    <dgm:pt modelId="{C69869BC-406E-C448-8C95-EF75BDDB70B2}" type="parTrans" cxnId="{41D20FFC-3D3F-5D46-A30E-BC791D7D179E}">
      <dgm:prSet/>
      <dgm:spPr/>
      <dgm:t>
        <a:bodyPr/>
        <a:lstStyle/>
        <a:p>
          <a:endParaRPr lang="zh-CN" altLang="en-US"/>
        </a:p>
      </dgm:t>
    </dgm:pt>
    <dgm:pt modelId="{5264B8E5-FFB9-B44A-BDEB-A943D799BEB7}" type="sibTrans" cxnId="{41D20FFC-3D3F-5D46-A30E-BC791D7D179E}">
      <dgm:prSet/>
      <dgm:spPr/>
      <dgm:t>
        <a:bodyPr/>
        <a:lstStyle/>
        <a:p>
          <a:endParaRPr lang="zh-CN" altLang="en-US"/>
        </a:p>
      </dgm:t>
    </dgm:pt>
    <dgm:pt modelId="{896BA4D6-4D1F-2A44-8D99-E36950DB3701}" type="pres">
      <dgm:prSet presAssocID="{8FE051C6-366F-1C4D-A7B4-7C3D97E954E4}" presName="Name0" presStyleCnt="0">
        <dgm:presLayoutVars>
          <dgm:dir/>
          <dgm:animLvl val="lvl"/>
          <dgm:resizeHandles val="exact"/>
        </dgm:presLayoutVars>
      </dgm:prSet>
      <dgm:spPr/>
      <dgm:t>
        <a:bodyPr/>
        <a:lstStyle/>
        <a:p>
          <a:endParaRPr lang="zh-CN" altLang="en-US"/>
        </a:p>
      </dgm:t>
    </dgm:pt>
    <dgm:pt modelId="{958926B4-E530-B344-8EC4-48F12F34AD38}" type="pres">
      <dgm:prSet presAssocID="{6C218C9E-9E6A-684A-B251-EEE2CDD8DE3F}" presName="composite" presStyleCnt="0"/>
      <dgm:spPr/>
    </dgm:pt>
    <dgm:pt modelId="{6CBC6BE8-6F49-E547-BF69-8F52F49EAB29}" type="pres">
      <dgm:prSet presAssocID="{6C218C9E-9E6A-684A-B251-EEE2CDD8DE3F}" presName="parTx" presStyleLbl="alignNode1" presStyleIdx="0" presStyleCnt="3">
        <dgm:presLayoutVars>
          <dgm:chMax val="0"/>
          <dgm:chPref val="0"/>
          <dgm:bulletEnabled val="1"/>
        </dgm:presLayoutVars>
      </dgm:prSet>
      <dgm:spPr/>
      <dgm:t>
        <a:bodyPr/>
        <a:lstStyle/>
        <a:p>
          <a:endParaRPr lang="zh-CN" altLang="en-US"/>
        </a:p>
      </dgm:t>
    </dgm:pt>
    <dgm:pt modelId="{137C111E-BE96-F445-B913-A7857F6116DD}" type="pres">
      <dgm:prSet presAssocID="{6C218C9E-9E6A-684A-B251-EEE2CDD8DE3F}" presName="desTx" presStyleLbl="alignAccFollowNode1" presStyleIdx="0" presStyleCnt="3">
        <dgm:presLayoutVars>
          <dgm:bulletEnabled val="1"/>
        </dgm:presLayoutVars>
      </dgm:prSet>
      <dgm:spPr/>
      <dgm:t>
        <a:bodyPr/>
        <a:lstStyle/>
        <a:p>
          <a:endParaRPr lang="zh-CN" altLang="en-US"/>
        </a:p>
      </dgm:t>
    </dgm:pt>
    <dgm:pt modelId="{7C9B2D56-3FCD-1B4D-83EA-5117A60F6ADF}" type="pres">
      <dgm:prSet presAssocID="{04ECFEB6-4CB6-B949-9032-179B9205F4FA}" presName="space" presStyleCnt="0"/>
      <dgm:spPr/>
    </dgm:pt>
    <dgm:pt modelId="{48EC40F0-3B41-F343-A8A9-96931CEC0A1E}" type="pres">
      <dgm:prSet presAssocID="{547E6E7F-9C72-D04C-963F-0276EF22BD2D}" presName="composite" presStyleCnt="0"/>
      <dgm:spPr/>
    </dgm:pt>
    <dgm:pt modelId="{D5BEDE28-6215-AF41-A59E-7F8B682DBEA8}" type="pres">
      <dgm:prSet presAssocID="{547E6E7F-9C72-D04C-963F-0276EF22BD2D}" presName="parTx" presStyleLbl="alignNode1" presStyleIdx="1" presStyleCnt="3">
        <dgm:presLayoutVars>
          <dgm:chMax val="0"/>
          <dgm:chPref val="0"/>
          <dgm:bulletEnabled val="1"/>
        </dgm:presLayoutVars>
      </dgm:prSet>
      <dgm:spPr/>
      <dgm:t>
        <a:bodyPr/>
        <a:lstStyle/>
        <a:p>
          <a:endParaRPr lang="zh-CN" altLang="en-US"/>
        </a:p>
      </dgm:t>
    </dgm:pt>
    <dgm:pt modelId="{08C9D4EC-4E50-3342-8CC7-82ADB8B26069}" type="pres">
      <dgm:prSet presAssocID="{547E6E7F-9C72-D04C-963F-0276EF22BD2D}" presName="desTx" presStyleLbl="alignAccFollowNode1" presStyleIdx="1" presStyleCnt="3">
        <dgm:presLayoutVars>
          <dgm:bulletEnabled val="1"/>
        </dgm:presLayoutVars>
      </dgm:prSet>
      <dgm:spPr/>
      <dgm:t>
        <a:bodyPr/>
        <a:lstStyle/>
        <a:p>
          <a:endParaRPr lang="zh-CN" altLang="en-US"/>
        </a:p>
      </dgm:t>
    </dgm:pt>
    <dgm:pt modelId="{0C1564F0-45F3-8F4A-9CA8-293C69850160}" type="pres">
      <dgm:prSet presAssocID="{BB255E25-C923-E94F-9983-2B1AAA172BED}" presName="space" presStyleCnt="0"/>
      <dgm:spPr/>
    </dgm:pt>
    <dgm:pt modelId="{B0A2F869-AA54-2840-9BC0-11142C737450}" type="pres">
      <dgm:prSet presAssocID="{D08979F0-FB4F-A643-A5CA-9422F3F9252D}" presName="composite" presStyleCnt="0"/>
      <dgm:spPr/>
    </dgm:pt>
    <dgm:pt modelId="{454B9CDA-A793-5F4C-B46A-635484FE4045}" type="pres">
      <dgm:prSet presAssocID="{D08979F0-FB4F-A643-A5CA-9422F3F9252D}" presName="parTx" presStyleLbl="alignNode1" presStyleIdx="2" presStyleCnt="3">
        <dgm:presLayoutVars>
          <dgm:chMax val="0"/>
          <dgm:chPref val="0"/>
          <dgm:bulletEnabled val="1"/>
        </dgm:presLayoutVars>
      </dgm:prSet>
      <dgm:spPr/>
      <dgm:t>
        <a:bodyPr/>
        <a:lstStyle/>
        <a:p>
          <a:endParaRPr lang="zh-CN" altLang="en-US"/>
        </a:p>
      </dgm:t>
    </dgm:pt>
    <dgm:pt modelId="{0C56029F-63C6-1A44-9B0B-D10C8FBCAAF8}" type="pres">
      <dgm:prSet presAssocID="{D08979F0-FB4F-A643-A5CA-9422F3F9252D}" presName="desTx" presStyleLbl="alignAccFollowNode1" presStyleIdx="2" presStyleCnt="3">
        <dgm:presLayoutVars>
          <dgm:bulletEnabled val="1"/>
        </dgm:presLayoutVars>
      </dgm:prSet>
      <dgm:spPr/>
      <dgm:t>
        <a:bodyPr/>
        <a:lstStyle/>
        <a:p>
          <a:endParaRPr lang="zh-CN" altLang="en-US"/>
        </a:p>
      </dgm:t>
    </dgm:pt>
  </dgm:ptLst>
  <dgm:cxnLst>
    <dgm:cxn modelId="{12E1DAF4-FF2F-EB45-8F0F-56A637475FC6}" srcId="{8FE051C6-366F-1C4D-A7B4-7C3D97E954E4}" destId="{547E6E7F-9C72-D04C-963F-0276EF22BD2D}" srcOrd="1" destOrd="0" parTransId="{7F8C3A53-4973-034C-8DB9-BFDBBA327C9F}" sibTransId="{BB255E25-C923-E94F-9983-2B1AAA172BED}"/>
    <dgm:cxn modelId="{958357F7-3A61-0642-8CD8-A5CFD2BD0085}" type="presOf" srcId="{ABDDC3A7-A8C2-9A4A-BD7F-02F1238832C4}" destId="{137C111E-BE96-F445-B913-A7857F6116DD}" srcOrd="0" destOrd="0" presId="urn:microsoft.com/office/officeart/2005/8/layout/hList1"/>
    <dgm:cxn modelId="{767EEB65-71E4-9440-88A5-E43888E8338E}" type="presOf" srcId="{547E6E7F-9C72-D04C-963F-0276EF22BD2D}" destId="{D5BEDE28-6215-AF41-A59E-7F8B682DBEA8}" srcOrd="0" destOrd="0" presId="urn:microsoft.com/office/officeart/2005/8/layout/hList1"/>
    <dgm:cxn modelId="{83DA12DD-92B5-F849-BCDE-8B6FA008D427}" srcId="{D08979F0-FB4F-A643-A5CA-9422F3F9252D}" destId="{BBD335CE-64F0-4247-BC5B-33346DE885C2}" srcOrd="0" destOrd="0" parTransId="{0F864C1C-BEB7-FE4D-B0B1-D298F83AC76D}" sibTransId="{3325ADCE-7CBB-CF42-84AB-81E5B1344A1F}"/>
    <dgm:cxn modelId="{0530253D-A29E-B343-9FD1-E1BE41ED0237}" type="presOf" srcId="{8FE051C6-366F-1C4D-A7B4-7C3D97E954E4}" destId="{896BA4D6-4D1F-2A44-8D99-E36950DB3701}" srcOrd="0" destOrd="0" presId="urn:microsoft.com/office/officeart/2005/8/layout/hList1"/>
    <dgm:cxn modelId="{4A89C819-143F-7748-B377-95DE554DFD97}" srcId="{547E6E7F-9C72-D04C-963F-0276EF22BD2D}" destId="{F8717AE7-EE90-E54E-9482-6033606AC363}" srcOrd="0" destOrd="0" parTransId="{0B0A7674-8049-7349-A5CB-CC5DEE7F87A3}" sibTransId="{77021D4D-1A54-6B4E-8545-EAB8FAAD56FA}"/>
    <dgm:cxn modelId="{0E63085B-2E9E-A44E-8FC2-734505B64956}" type="presOf" srcId="{2E4A3427-89F0-E847-B139-56B8B61B8D29}" destId="{137C111E-BE96-F445-B913-A7857F6116DD}" srcOrd="0" destOrd="1" presId="urn:microsoft.com/office/officeart/2005/8/layout/hList1"/>
    <dgm:cxn modelId="{E3752DFF-5562-284E-AA9F-1BCF2B5594B7}" srcId="{6C218C9E-9E6A-684A-B251-EEE2CDD8DE3F}" destId="{ABDDC3A7-A8C2-9A4A-BD7F-02F1238832C4}" srcOrd="0" destOrd="0" parTransId="{D602DEFF-11B0-2F41-A7E9-FF944FEC430E}" sibTransId="{D0DA37A8-ACE7-F448-A6CE-819B478DE63B}"/>
    <dgm:cxn modelId="{63B15391-A58D-994F-9C0C-B25CEF61D4A1}" srcId="{6C218C9E-9E6A-684A-B251-EEE2CDD8DE3F}" destId="{2E4A3427-89F0-E847-B139-56B8B61B8D29}" srcOrd="1" destOrd="0" parTransId="{CBA8CD57-0C88-5540-B648-D5635D8A5D54}" sibTransId="{9D198739-DF61-0042-9411-AC2D308BB845}"/>
    <dgm:cxn modelId="{9AC897C8-0B50-6543-8B49-4BD9337ABE08}" srcId="{547E6E7F-9C72-D04C-963F-0276EF22BD2D}" destId="{EA9D875C-174B-CE44-B180-12EC28E11825}" srcOrd="1" destOrd="0" parTransId="{75B4D9EF-C9D4-EF4B-A8BE-96832978B33A}" sibTransId="{501222A5-19D5-C548-8860-6475CBEBD1D4}"/>
    <dgm:cxn modelId="{41D20FFC-3D3F-5D46-A30E-BC791D7D179E}" srcId="{D08979F0-FB4F-A643-A5CA-9422F3F9252D}" destId="{7DD26F2F-351F-0440-B5D3-199970417699}" srcOrd="1" destOrd="0" parTransId="{C69869BC-406E-C448-8C95-EF75BDDB70B2}" sibTransId="{5264B8E5-FFB9-B44A-BDEB-A943D799BEB7}"/>
    <dgm:cxn modelId="{DE22895C-C230-D64D-97DB-E88C10DF7CC6}" type="presOf" srcId="{D08979F0-FB4F-A643-A5CA-9422F3F9252D}" destId="{454B9CDA-A793-5F4C-B46A-635484FE4045}" srcOrd="0" destOrd="0" presId="urn:microsoft.com/office/officeart/2005/8/layout/hList1"/>
    <dgm:cxn modelId="{B58E1CC2-A974-4941-8069-A93D1E43BB7B}" type="presOf" srcId="{BBD335CE-64F0-4247-BC5B-33346DE885C2}" destId="{0C56029F-63C6-1A44-9B0B-D10C8FBCAAF8}" srcOrd="0" destOrd="0" presId="urn:microsoft.com/office/officeart/2005/8/layout/hList1"/>
    <dgm:cxn modelId="{B44B1812-4F3C-3646-A12D-02BAD7EFEB33}" type="presOf" srcId="{EA9D875C-174B-CE44-B180-12EC28E11825}" destId="{08C9D4EC-4E50-3342-8CC7-82ADB8B26069}" srcOrd="0" destOrd="1" presId="urn:microsoft.com/office/officeart/2005/8/layout/hList1"/>
    <dgm:cxn modelId="{5A67CE9A-9809-7147-8A7A-E5C00EA876FB}" srcId="{8FE051C6-366F-1C4D-A7B4-7C3D97E954E4}" destId="{D08979F0-FB4F-A643-A5CA-9422F3F9252D}" srcOrd="2" destOrd="0" parTransId="{7C15A446-DE1E-3F43-AFCC-6556D5753A7A}" sibTransId="{56B0E4AC-6783-1C47-AB8E-A49900B4FBBF}"/>
    <dgm:cxn modelId="{2923A780-A20C-2A43-9687-EC78DCF0DB78}" type="presOf" srcId="{F8717AE7-EE90-E54E-9482-6033606AC363}" destId="{08C9D4EC-4E50-3342-8CC7-82ADB8B26069}" srcOrd="0" destOrd="0" presId="urn:microsoft.com/office/officeart/2005/8/layout/hList1"/>
    <dgm:cxn modelId="{BF8886AB-7CAD-6646-9535-69CF611112BF}" srcId="{8FE051C6-366F-1C4D-A7B4-7C3D97E954E4}" destId="{6C218C9E-9E6A-684A-B251-EEE2CDD8DE3F}" srcOrd="0" destOrd="0" parTransId="{1C8F0B73-075D-C549-B0A4-43818494792F}" sibTransId="{04ECFEB6-4CB6-B949-9032-179B9205F4FA}"/>
    <dgm:cxn modelId="{840F3643-868B-6E45-973A-5BFF65A3F0FD}" type="presOf" srcId="{6C218C9E-9E6A-684A-B251-EEE2CDD8DE3F}" destId="{6CBC6BE8-6F49-E547-BF69-8F52F49EAB29}" srcOrd="0" destOrd="0" presId="urn:microsoft.com/office/officeart/2005/8/layout/hList1"/>
    <dgm:cxn modelId="{9F098CDE-D282-C549-8212-335899105E8F}" type="presOf" srcId="{7DD26F2F-351F-0440-B5D3-199970417699}" destId="{0C56029F-63C6-1A44-9B0B-D10C8FBCAAF8}" srcOrd="0" destOrd="1" presId="urn:microsoft.com/office/officeart/2005/8/layout/hList1"/>
    <dgm:cxn modelId="{FD2B2C33-3AB3-5E4E-A442-CD4E7031D74E}" type="presParOf" srcId="{896BA4D6-4D1F-2A44-8D99-E36950DB3701}" destId="{958926B4-E530-B344-8EC4-48F12F34AD38}" srcOrd="0" destOrd="0" presId="urn:microsoft.com/office/officeart/2005/8/layout/hList1"/>
    <dgm:cxn modelId="{E03CAB35-A9D4-D444-AE30-DFA3C1790D89}" type="presParOf" srcId="{958926B4-E530-B344-8EC4-48F12F34AD38}" destId="{6CBC6BE8-6F49-E547-BF69-8F52F49EAB29}" srcOrd="0" destOrd="0" presId="urn:microsoft.com/office/officeart/2005/8/layout/hList1"/>
    <dgm:cxn modelId="{3AD07457-2DA1-EB41-ABED-FF80E6D58FB1}" type="presParOf" srcId="{958926B4-E530-B344-8EC4-48F12F34AD38}" destId="{137C111E-BE96-F445-B913-A7857F6116DD}" srcOrd="1" destOrd="0" presId="urn:microsoft.com/office/officeart/2005/8/layout/hList1"/>
    <dgm:cxn modelId="{52546EED-6FFC-CB48-A456-C5037BCD1855}" type="presParOf" srcId="{896BA4D6-4D1F-2A44-8D99-E36950DB3701}" destId="{7C9B2D56-3FCD-1B4D-83EA-5117A60F6ADF}" srcOrd="1" destOrd="0" presId="urn:microsoft.com/office/officeart/2005/8/layout/hList1"/>
    <dgm:cxn modelId="{231B807A-B7CA-554C-8197-CD90CDF7024C}" type="presParOf" srcId="{896BA4D6-4D1F-2A44-8D99-E36950DB3701}" destId="{48EC40F0-3B41-F343-A8A9-96931CEC0A1E}" srcOrd="2" destOrd="0" presId="urn:microsoft.com/office/officeart/2005/8/layout/hList1"/>
    <dgm:cxn modelId="{DCA3ADB6-DC69-B040-AA15-C505FF94D3C7}" type="presParOf" srcId="{48EC40F0-3B41-F343-A8A9-96931CEC0A1E}" destId="{D5BEDE28-6215-AF41-A59E-7F8B682DBEA8}" srcOrd="0" destOrd="0" presId="urn:microsoft.com/office/officeart/2005/8/layout/hList1"/>
    <dgm:cxn modelId="{934667A6-B649-9B40-A81A-FFC35238803B}" type="presParOf" srcId="{48EC40F0-3B41-F343-A8A9-96931CEC0A1E}" destId="{08C9D4EC-4E50-3342-8CC7-82ADB8B26069}" srcOrd="1" destOrd="0" presId="urn:microsoft.com/office/officeart/2005/8/layout/hList1"/>
    <dgm:cxn modelId="{1B980277-BD71-6D42-9C41-761D96AF65CB}" type="presParOf" srcId="{896BA4D6-4D1F-2A44-8D99-E36950DB3701}" destId="{0C1564F0-45F3-8F4A-9CA8-293C69850160}" srcOrd="3" destOrd="0" presId="urn:microsoft.com/office/officeart/2005/8/layout/hList1"/>
    <dgm:cxn modelId="{52AEE821-BD27-CE46-BF33-ADB45BD4FCD3}" type="presParOf" srcId="{896BA4D6-4D1F-2A44-8D99-E36950DB3701}" destId="{B0A2F869-AA54-2840-9BC0-11142C737450}" srcOrd="4" destOrd="0" presId="urn:microsoft.com/office/officeart/2005/8/layout/hList1"/>
    <dgm:cxn modelId="{B729942E-0238-0C46-B858-94A680C57AC5}" type="presParOf" srcId="{B0A2F869-AA54-2840-9BC0-11142C737450}" destId="{454B9CDA-A793-5F4C-B46A-635484FE4045}" srcOrd="0" destOrd="0" presId="urn:microsoft.com/office/officeart/2005/8/layout/hList1"/>
    <dgm:cxn modelId="{F496543F-CF9D-8E49-A574-FD2E17462DAD}" type="presParOf" srcId="{B0A2F869-AA54-2840-9BC0-11142C737450}" destId="{0C56029F-63C6-1A44-9B0B-D10C8FBCAAF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C6BE8-6F49-E547-BF69-8F52F49EAB29}">
      <dsp:nvSpPr>
        <dsp:cNvPr id="0" name=""/>
        <dsp:cNvSpPr/>
      </dsp:nvSpPr>
      <dsp:spPr>
        <a:xfrm>
          <a:off x="2483" y="176896"/>
          <a:ext cx="2421253" cy="968501"/>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altLang="zh-CN" sz="2400" b="1" kern="1200" dirty="0" smtClean="0">
              <a:latin typeface="Times New Roman" charset="0"/>
              <a:cs typeface="Times New Roman" charset="0"/>
            </a:rPr>
            <a:t>Application in Physics </a:t>
          </a:r>
          <a:endParaRPr lang="zh-CN" altLang="en-US" sz="2400" kern="1200" dirty="0"/>
        </a:p>
      </dsp:txBody>
      <dsp:txXfrm>
        <a:off x="2483" y="176896"/>
        <a:ext cx="2421253" cy="968501"/>
      </dsp:txXfrm>
    </dsp:sp>
    <dsp:sp modelId="{137C111E-BE96-F445-B913-A7857F6116DD}">
      <dsp:nvSpPr>
        <dsp:cNvPr id="0" name=""/>
        <dsp:cNvSpPr/>
      </dsp:nvSpPr>
      <dsp:spPr>
        <a:xfrm>
          <a:off x="2483" y="1145397"/>
          <a:ext cx="2421253" cy="3033224"/>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altLang="zh-CN" sz="2400" b="0" kern="1200" dirty="0" smtClean="0">
              <a:solidFill>
                <a:schemeClr val="tx1"/>
              </a:solidFill>
              <a:latin typeface="Times New Roman" charset="0"/>
              <a:cs typeface="Times New Roman" charset="0"/>
            </a:rPr>
            <a:t>Stress</a:t>
          </a:r>
          <a:r>
            <a:rPr lang="zh-CN" altLang="en-US" sz="2400" b="0" kern="1200" dirty="0" smtClean="0">
              <a:solidFill>
                <a:schemeClr val="tx1"/>
              </a:solidFill>
              <a:latin typeface="Times New Roman" charset="0"/>
              <a:cs typeface="Times New Roman" charset="0"/>
            </a:rPr>
            <a:t> </a:t>
          </a:r>
          <a:r>
            <a:rPr lang="en-US" altLang="zh-CN" sz="2400" b="0" kern="1200" dirty="0" smtClean="0">
              <a:solidFill>
                <a:schemeClr val="tx1"/>
              </a:solidFill>
              <a:latin typeface="Times New Roman" charset="0"/>
              <a:cs typeface="Times New Roman" charset="0"/>
            </a:rPr>
            <a:t>Imagining</a:t>
          </a:r>
          <a:r>
            <a:rPr lang="zh-CN" altLang="en-US" sz="2400" b="0" kern="1200" dirty="0" smtClean="0">
              <a:solidFill>
                <a:schemeClr val="tx1"/>
              </a:solidFill>
              <a:latin typeface="Times New Roman" charset="0"/>
              <a:cs typeface="Times New Roman" charset="0"/>
            </a:rPr>
            <a:t> </a:t>
          </a:r>
          <a:r>
            <a:rPr lang="en-US" altLang="zh-CN" sz="2400" b="0" kern="1200" dirty="0" smtClean="0">
              <a:solidFill>
                <a:schemeClr val="tx1"/>
              </a:solidFill>
              <a:latin typeface="Times New Roman" charset="0"/>
              <a:cs typeface="Times New Roman" charset="0"/>
            </a:rPr>
            <a:t>of</a:t>
          </a:r>
          <a:r>
            <a:rPr lang="zh-CN" altLang="en-US" sz="2400" b="0" kern="1200" dirty="0" smtClean="0">
              <a:solidFill>
                <a:schemeClr val="tx1"/>
              </a:solidFill>
              <a:latin typeface="Times New Roman" charset="0"/>
              <a:cs typeface="Times New Roman" charset="0"/>
            </a:rPr>
            <a:t> </a:t>
          </a:r>
          <a:r>
            <a:rPr lang="en-US" altLang="zh-CN" sz="2400" b="0" kern="1200" dirty="0" smtClean="0">
              <a:solidFill>
                <a:schemeClr val="tx1"/>
              </a:solidFill>
              <a:latin typeface="Times New Roman" charset="0"/>
              <a:cs typeface="Times New Roman" charset="0"/>
            </a:rPr>
            <a:t>Semiconductor</a:t>
          </a:r>
          <a:r>
            <a:rPr lang="zh-CN" altLang="en-US" sz="2400" b="0" kern="1200" dirty="0" smtClean="0">
              <a:solidFill>
                <a:schemeClr val="tx1"/>
              </a:solidFill>
              <a:latin typeface="Times New Roman" charset="0"/>
              <a:cs typeface="Times New Roman" charset="0"/>
            </a:rPr>
            <a:t> </a:t>
          </a:r>
          <a:r>
            <a:rPr lang="en-US" altLang="zh-CN" sz="2400" b="0" kern="1200" dirty="0" smtClean="0">
              <a:solidFill>
                <a:schemeClr val="tx1"/>
              </a:solidFill>
              <a:latin typeface="Times New Roman" charset="0"/>
              <a:cs typeface="Times New Roman" charset="0"/>
            </a:rPr>
            <a:t>Surface</a:t>
          </a:r>
          <a:r>
            <a:rPr lang="zh-CN" altLang="en-US" sz="2400" b="0" kern="1200" dirty="0" smtClean="0">
              <a:solidFill>
                <a:schemeClr val="tx1"/>
              </a:solidFill>
              <a:latin typeface="Times New Roman" charset="0"/>
              <a:cs typeface="Times New Roman" charset="0"/>
            </a:rPr>
            <a:t> </a:t>
          </a:r>
          <a:r>
            <a:rPr lang="en-US" altLang="zh-CN" sz="2400" b="0" kern="1200" dirty="0" smtClean="0">
              <a:solidFill>
                <a:schemeClr val="tx1"/>
              </a:solidFill>
              <a:latin typeface="Times New Roman" charset="0"/>
              <a:cs typeface="Times New Roman" charset="0"/>
            </a:rPr>
            <a:t> </a:t>
          </a:r>
          <a:endParaRPr lang="zh-CN" altLang="en-US" sz="2400" b="0" kern="1200" dirty="0">
            <a:solidFill>
              <a:schemeClr val="tx1"/>
            </a:solidFill>
          </a:endParaRPr>
        </a:p>
        <a:p>
          <a:pPr marL="228600" lvl="1" indent="-228600" algn="l" defTabSz="1066800">
            <a:lnSpc>
              <a:spcPct val="90000"/>
            </a:lnSpc>
            <a:spcBef>
              <a:spcPct val="0"/>
            </a:spcBef>
            <a:spcAft>
              <a:spcPct val="15000"/>
            </a:spcAft>
            <a:buChar char="••"/>
          </a:pPr>
          <a:r>
            <a:rPr lang="en-US" altLang="zh-CN" sz="2400" b="0" kern="1200" dirty="0" smtClean="0">
              <a:solidFill>
                <a:schemeClr val="tx1"/>
              </a:solidFill>
            </a:rPr>
            <a:t>Phase-Breaking</a:t>
          </a:r>
          <a:r>
            <a:rPr lang="zh-CN" altLang="en-US" sz="2400" b="0" kern="1200" dirty="0" smtClean="0">
              <a:solidFill>
                <a:schemeClr val="tx1"/>
              </a:solidFill>
            </a:rPr>
            <a:t> </a:t>
          </a:r>
          <a:r>
            <a:rPr lang="en-US" altLang="zh-CN" sz="2400" b="0" kern="1200" dirty="0" smtClean="0">
              <a:solidFill>
                <a:schemeClr val="tx1"/>
              </a:solidFill>
            </a:rPr>
            <a:t>Property</a:t>
          </a:r>
          <a:r>
            <a:rPr lang="zh-CN" altLang="en-US" sz="2400" b="0" kern="1200" dirty="0" smtClean="0">
              <a:solidFill>
                <a:schemeClr val="tx1"/>
              </a:solidFill>
            </a:rPr>
            <a:t> </a:t>
          </a:r>
          <a:r>
            <a:rPr lang="en-US" altLang="zh-CN" sz="2400" b="0" kern="1200" dirty="0" smtClean="0">
              <a:solidFill>
                <a:schemeClr val="tx1"/>
              </a:solidFill>
            </a:rPr>
            <a:t>of</a:t>
          </a:r>
          <a:r>
            <a:rPr lang="zh-CN" altLang="en-US" sz="2400" b="0" kern="1200" dirty="0" smtClean="0">
              <a:solidFill>
                <a:schemeClr val="tx1"/>
              </a:solidFill>
            </a:rPr>
            <a:t> </a:t>
          </a:r>
          <a:r>
            <a:rPr lang="en-US" altLang="zh-CN" sz="2400" b="0" kern="1200" dirty="0" smtClean="0">
              <a:solidFill>
                <a:schemeClr val="tx1"/>
              </a:solidFill>
            </a:rPr>
            <a:t>Graphene</a:t>
          </a:r>
          <a:r>
            <a:rPr lang="en-US" altLang="zh-CN" sz="2400" b="0" kern="1200" dirty="0" smtClean="0">
              <a:solidFill>
                <a:schemeClr val="tx1"/>
              </a:solidFill>
              <a:latin typeface="Times New Roman" charset="0"/>
              <a:cs typeface="Times New Roman" charset="0"/>
            </a:rPr>
            <a:t> </a:t>
          </a:r>
          <a:endParaRPr lang="zh-CN" altLang="en-US" sz="2400" b="0" kern="1200" dirty="0">
            <a:solidFill>
              <a:schemeClr val="tx1"/>
            </a:solidFill>
          </a:endParaRPr>
        </a:p>
      </dsp:txBody>
      <dsp:txXfrm>
        <a:off x="2483" y="1145397"/>
        <a:ext cx="2421253" cy="3033224"/>
      </dsp:txXfrm>
    </dsp:sp>
    <dsp:sp modelId="{D5BEDE28-6215-AF41-A59E-7F8B682DBEA8}">
      <dsp:nvSpPr>
        <dsp:cNvPr id="0" name=""/>
        <dsp:cNvSpPr/>
      </dsp:nvSpPr>
      <dsp:spPr>
        <a:xfrm>
          <a:off x="2762712" y="176896"/>
          <a:ext cx="2421253" cy="968501"/>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altLang="zh-CN" sz="2400" b="1" kern="1200" dirty="0" smtClean="0">
              <a:latin typeface="Times New Roman" charset="0"/>
              <a:cs typeface="Times New Roman" charset="0"/>
            </a:rPr>
            <a:t>Application in Chemistry</a:t>
          </a:r>
          <a:endParaRPr lang="zh-CN" altLang="en-US" sz="2400" kern="1200" dirty="0"/>
        </a:p>
      </dsp:txBody>
      <dsp:txXfrm>
        <a:off x="2762712" y="176896"/>
        <a:ext cx="2421253" cy="968501"/>
      </dsp:txXfrm>
    </dsp:sp>
    <dsp:sp modelId="{08C9D4EC-4E50-3342-8CC7-82ADB8B26069}">
      <dsp:nvSpPr>
        <dsp:cNvPr id="0" name=""/>
        <dsp:cNvSpPr/>
      </dsp:nvSpPr>
      <dsp:spPr>
        <a:xfrm>
          <a:off x="2762712" y="1145397"/>
          <a:ext cx="2421253" cy="3033224"/>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altLang="zh-CN" sz="2400" b="0" kern="1200" dirty="0" smtClean="0">
              <a:solidFill>
                <a:schemeClr val="tx1"/>
              </a:solidFill>
              <a:latin typeface="Times New Roman" charset="0"/>
              <a:cs typeface="Times New Roman" charset="0"/>
            </a:rPr>
            <a:t>Catalytic processes monitored </a:t>
          </a:r>
          <a:endParaRPr lang="zh-CN" altLang="en-US" sz="2400" b="0" kern="1200" dirty="0">
            <a:solidFill>
              <a:schemeClr val="tx1"/>
            </a:solidFill>
          </a:endParaRPr>
        </a:p>
        <a:p>
          <a:pPr marL="228600" lvl="1" indent="-228600" algn="l" defTabSz="1066800">
            <a:lnSpc>
              <a:spcPct val="90000"/>
            </a:lnSpc>
            <a:spcBef>
              <a:spcPct val="0"/>
            </a:spcBef>
            <a:spcAft>
              <a:spcPct val="15000"/>
            </a:spcAft>
            <a:buChar char="••"/>
          </a:pPr>
          <a:r>
            <a:rPr lang="en-US" altLang="zh-CN" sz="2400" b="0" kern="1200" dirty="0" smtClean="0">
              <a:solidFill>
                <a:schemeClr val="tx1"/>
              </a:solidFill>
            </a:rPr>
            <a:t>Organic solar-cells</a:t>
          </a:r>
          <a:endParaRPr lang="zh-CN" altLang="en-US" sz="2400" b="0" kern="1200" dirty="0">
            <a:solidFill>
              <a:schemeClr val="tx1"/>
            </a:solidFill>
          </a:endParaRPr>
        </a:p>
      </dsp:txBody>
      <dsp:txXfrm>
        <a:off x="2762712" y="1145397"/>
        <a:ext cx="2421253" cy="3033224"/>
      </dsp:txXfrm>
    </dsp:sp>
    <dsp:sp modelId="{454B9CDA-A793-5F4C-B46A-635484FE4045}">
      <dsp:nvSpPr>
        <dsp:cNvPr id="0" name=""/>
        <dsp:cNvSpPr/>
      </dsp:nvSpPr>
      <dsp:spPr>
        <a:xfrm>
          <a:off x="5522941" y="176896"/>
          <a:ext cx="2421253" cy="968501"/>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altLang="zh-CN" sz="2400" b="1" kern="1200" dirty="0" smtClean="0">
              <a:latin typeface="Times New Roman" charset="0"/>
              <a:cs typeface="Times New Roman" charset="0"/>
            </a:rPr>
            <a:t>Application in Biology </a:t>
          </a:r>
          <a:endParaRPr lang="zh-CN" altLang="en-US" sz="2400" kern="1200" dirty="0"/>
        </a:p>
      </dsp:txBody>
      <dsp:txXfrm>
        <a:off x="5522941" y="176896"/>
        <a:ext cx="2421253" cy="968501"/>
      </dsp:txXfrm>
    </dsp:sp>
    <dsp:sp modelId="{0C56029F-63C6-1A44-9B0B-D10C8FBCAAF8}">
      <dsp:nvSpPr>
        <dsp:cNvPr id="0" name=""/>
        <dsp:cNvSpPr/>
      </dsp:nvSpPr>
      <dsp:spPr>
        <a:xfrm>
          <a:off x="5522941" y="1145397"/>
          <a:ext cx="2421253" cy="3033224"/>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altLang="zh-CN" sz="2400" kern="1200" dirty="0" smtClean="0">
              <a:solidFill>
                <a:schemeClr val="tx1"/>
              </a:solidFill>
            </a:rPr>
            <a:t>DNA Double Strand Breaks</a:t>
          </a:r>
          <a:endParaRPr lang="zh-CN" altLang="en-US" sz="2400" kern="1200" dirty="0">
            <a:solidFill>
              <a:schemeClr val="tx1"/>
            </a:solidFill>
          </a:endParaRPr>
        </a:p>
        <a:p>
          <a:pPr marL="228600" lvl="1" indent="-228600" algn="l" defTabSz="1066800">
            <a:lnSpc>
              <a:spcPct val="90000"/>
            </a:lnSpc>
            <a:spcBef>
              <a:spcPct val="0"/>
            </a:spcBef>
            <a:spcAft>
              <a:spcPct val="15000"/>
            </a:spcAft>
            <a:buChar char="••"/>
          </a:pPr>
          <a:r>
            <a:rPr lang="en-US" altLang="zh-CN" sz="2400" kern="1200" dirty="0" smtClean="0">
              <a:solidFill>
                <a:schemeClr val="tx1"/>
              </a:solidFill>
            </a:rPr>
            <a:t>Secondary Structure of Amyloid Fibrils </a:t>
          </a:r>
          <a:r>
            <a:rPr lang="en-US" altLang="zh-CN" sz="2400" b="1" kern="1200" dirty="0" smtClean="0">
              <a:solidFill>
                <a:schemeClr val="tx1"/>
              </a:solidFill>
              <a:latin typeface="Times New Roman" charset="0"/>
              <a:cs typeface="Times New Roman" charset="0"/>
            </a:rPr>
            <a:t> </a:t>
          </a:r>
          <a:endParaRPr lang="zh-CN" altLang="en-US" sz="2400" kern="1200" dirty="0">
            <a:solidFill>
              <a:schemeClr val="tx1"/>
            </a:solidFill>
          </a:endParaRPr>
        </a:p>
      </dsp:txBody>
      <dsp:txXfrm>
        <a:off x="5522941" y="1145397"/>
        <a:ext cx="2421253" cy="303322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charset="0"/>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imes New Roman" charset="0"/>
              </a:defRPr>
            </a:lvl1pPr>
          </a:lstStyle>
          <a:p>
            <a:fld id="{B2CD0CBB-E232-4FA6-A665-3B5B02609205}" type="datetimeFigureOut">
              <a:rPr lang="zh-CN" altLang="en-US" smtClean="0"/>
              <a:pPr/>
              <a:t>2016/11/18</a:t>
            </a:fld>
            <a:endParaRPr lang="zh-CN" altLang="en-US" dirty="0"/>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New Roman" charset="0"/>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imes New Roman" charset="0"/>
              </a:defRPr>
            </a:lvl1pPr>
          </a:lstStyle>
          <a:p>
            <a:fld id="{6BC35161-C38C-4F50-B297-202BDDE6FEE9}" type="slidenum">
              <a:rPr lang="zh-CN" altLang="en-US" smtClean="0"/>
              <a:pPr/>
              <a:t>‹#›</a:t>
            </a:fld>
            <a:endParaRPr lang="zh-CN" altLang="en-US" dirty="0"/>
          </a:p>
        </p:txBody>
      </p:sp>
    </p:spTree>
    <p:extLst>
      <p:ext uri="{BB962C8B-B14F-4D97-AF65-F5344CB8AC3E}">
        <p14:creationId xmlns:p14="http://schemas.microsoft.com/office/powerpoint/2010/main" val="1517658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charset="0"/>
        <a:ea typeface="+mn-ea"/>
        <a:cs typeface="+mn-cs"/>
      </a:defRPr>
    </a:lvl1pPr>
    <a:lvl2pPr marL="457200" algn="l" defTabSz="914400" rtl="0" eaLnBrk="1" latinLnBrk="0" hangingPunct="1">
      <a:defRPr sz="1200" kern="1200">
        <a:solidFill>
          <a:schemeClr val="tx1"/>
        </a:solidFill>
        <a:latin typeface="Times New Roman" charset="0"/>
        <a:ea typeface="+mn-ea"/>
        <a:cs typeface="+mn-cs"/>
      </a:defRPr>
    </a:lvl2pPr>
    <a:lvl3pPr marL="914400" algn="l" defTabSz="914400" rtl="0" eaLnBrk="1" latinLnBrk="0" hangingPunct="1">
      <a:defRPr sz="1200" kern="1200">
        <a:solidFill>
          <a:schemeClr val="tx1"/>
        </a:solidFill>
        <a:latin typeface="Times New Roman" charset="0"/>
        <a:ea typeface="+mn-ea"/>
        <a:cs typeface="+mn-cs"/>
      </a:defRPr>
    </a:lvl3pPr>
    <a:lvl4pPr marL="1371600" algn="l" defTabSz="914400" rtl="0" eaLnBrk="1" latinLnBrk="0" hangingPunct="1">
      <a:defRPr sz="1200" kern="1200">
        <a:solidFill>
          <a:schemeClr val="tx1"/>
        </a:solidFill>
        <a:latin typeface="Times New Roman" charset="0"/>
        <a:ea typeface="+mn-ea"/>
        <a:cs typeface="+mn-cs"/>
      </a:defRPr>
    </a:lvl4pPr>
    <a:lvl5pPr marL="1828800" algn="l" defTabSz="914400" rtl="0" eaLnBrk="1" latinLnBrk="0" hangingPunct="1">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9C426FB5-6EAF-4DCD-9E8C-21057F04E752}" type="slidenum">
              <a:rPr lang="zh-CN" altLang="en-US" smtClean="0"/>
              <a:pPr/>
              <a:t>1</a:t>
            </a:fld>
            <a:endParaRPr lang="zh-CN" altLang="en-US"/>
          </a:p>
        </p:txBody>
      </p:sp>
    </p:spTree>
    <p:extLst>
      <p:ext uri="{BB962C8B-B14F-4D97-AF65-F5344CB8AC3E}">
        <p14:creationId xmlns:p14="http://schemas.microsoft.com/office/powerpoint/2010/main" val="1617654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6BC35161-C38C-4F50-B297-202BDDE6FEE9}" type="slidenum">
              <a:rPr lang="zh-CN" altLang="en-US" smtClean="0"/>
              <a:pPr/>
              <a:t>17</a:t>
            </a:fld>
            <a:endParaRPr lang="zh-CN" altLang="en-US" dirty="0"/>
          </a:p>
        </p:txBody>
      </p:sp>
    </p:spTree>
    <p:extLst>
      <p:ext uri="{BB962C8B-B14F-4D97-AF65-F5344CB8AC3E}">
        <p14:creationId xmlns:p14="http://schemas.microsoft.com/office/powerpoint/2010/main" val="628430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6BC35161-C38C-4F50-B297-202BDDE6FEE9}" type="slidenum">
              <a:rPr lang="zh-CN" altLang="en-US" smtClean="0"/>
              <a:t>18</a:t>
            </a:fld>
            <a:endParaRPr lang="zh-CN" altLang="en-US"/>
          </a:p>
        </p:txBody>
      </p:sp>
    </p:spTree>
    <p:extLst>
      <p:ext uri="{BB962C8B-B14F-4D97-AF65-F5344CB8AC3E}">
        <p14:creationId xmlns:p14="http://schemas.microsoft.com/office/powerpoint/2010/main" val="702705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6BC35161-C38C-4F50-B297-202BDDE6FEE9}" type="slidenum">
              <a:rPr lang="zh-CN" altLang="en-US" smtClean="0"/>
              <a:pPr/>
              <a:t>19</a:t>
            </a:fld>
            <a:endParaRPr lang="zh-CN" altLang="en-US" dirty="0"/>
          </a:p>
        </p:txBody>
      </p:sp>
    </p:spTree>
    <p:extLst>
      <p:ext uri="{BB962C8B-B14F-4D97-AF65-F5344CB8AC3E}">
        <p14:creationId xmlns:p14="http://schemas.microsoft.com/office/powerpoint/2010/main" val="1508587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6BC35161-C38C-4F50-B297-202BDDE6FEE9}" type="slidenum">
              <a:rPr lang="zh-CN" altLang="en-US" smtClean="0"/>
              <a:pPr/>
              <a:t>20</a:t>
            </a:fld>
            <a:endParaRPr lang="zh-CN" altLang="en-US" dirty="0"/>
          </a:p>
        </p:txBody>
      </p:sp>
    </p:spTree>
    <p:extLst>
      <p:ext uri="{BB962C8B-B14F-4D97-AF65-F5344CB8AC3E}">
        <p14:creationId xmlns:p14="http://schemas.microsoft.com/office/powerpoint/2010/main" val="1644209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6BC35161-C38C-4F50-B297-202BDDE6FEE9}" type="slidenum">
              <a:rPr lang="zh-CN" altLang="en-US" smtClean="0"/>
              <a:pPr/>
              <a:t>21</a:t>
            </a:fld>
            <a:endParaRPr lang="zh-CN" altLang="en-US" dirty="0"/>
          </a:p>
        </p:txBody>
      </p:sp>
    </p:spTree>
    <p:extLst>
      <p:ext uri="{BB962C8B-B14F-4D97-AF65-F5344CB8AC3E}">
        <p14:creationId xmlns:p14="http://schemas.microsoft.com/office/powerpoint/2010/main" val="493238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9C426FB5-6EAF-4DCD-9E8C-21057F04E752}" type="slidenum">
              <a:rPr lang="zh-CN" altLang="en-US" smtClean="0"/>
              <a:pPr/>
              <a:t>23</a:t>
            </a:fld>
            <a:endParaRPr lang="zh-CN" altLang="en-US"/>
          </a:p>
        </p:txBody>
      </p:sp>
    </p:spTree>
    <p:extLst>
      <p:ext uri="{BB962C8B-B14F-4D97-AF65-F5344CB8AC3E}">
        <p14:creationId xmlns:p14="http://schemas.microsoft.com/office/powerpoint/2010/main" val="1485834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800" dirty="0" smtClean="0"/>
          </a:p>
        </p:txBody>
      </p:sp>
      <p:sp>
        <p:nvSpPr>
          <p:cNvPr id="4" name="灯片编号占位符 3"/>
          <p:cNvSpPr>
            <a:spLocks noGrp="1"/>
          </p:cNvSpPr>
          <p:nvPr>
            <p:ph type="sldNum" sz="quarter" idx="10"/>
          </p:nvPr>
        </p:nvSpPr>
        <p:spPr/>
        <p:txBody>
          <a:bodyPr/>
          <a:lstStyle/>
          <a:p>
            <a:fld id="{9C426FB5-6EAF-4DCD-9E8C-21057F04E752}" type="slidenum">
              <a:rPr lang="zh-CN" altLang="en-US" smtClean="0"/>
              <a:pPr/>
              <a:t>3</a:t>
            </a:fld>
            <a:endParaRPr lang="zh-CN" altLang="en-US"/>
          </a:p>
        </p:txBody>
      </p:sp>
    </p:spTree>
    <p:extLst>
      <p:ext uri="{BB962C8B-B14F-4D97-AF65-F5344CB8AC3E}">
        <p14:creationId xmlns:p14="http://schemas.microsoft.com/office/powerpoint/2010/main" val="784597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6BC35161-C38C-4F50-B297-202BDDE6FEE9}" type="slidenum">
              <a:rPr lang="zh-CN" altLang="en-US" smtClean="0"/>
              <a:pPr/>
              <a:t>8</a:t>
            </a:fld>
            <a:endParaRPr lang="zh-CN" altLang="en-US" dirty="0"/>
          </a:p>
        </p:txBody>
      </p:sp>
    </p:spTree>
    <p:extLst>
      <p:ext uri="{BB962C8B-B14F-4D97-AF65-F5344CB8AC3E}">
        <p14:creationId xmlns:p14="http://schemas.microsoft.com/office/powerpoint/2010/main" val="1899223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p:txBody>
      </p:sp>
      <p:sp>
        <p:nvSpPr>
          <p:cNvPr id="4" name="灯片编号占位符 3"/>
          <p:cNvSpPr>
            <a:spLocks noGrp="1"/>
          </p:cNvSpPr>
          <p:nvPr>
            <p:ph type="sldNum" sz="quarter" idx="10"/>
          </p:nvPr>
        </p:nvSpPr>
        <p:spPr/>
        <p:txBody>
          <a:bodyPr/>
          <a:lstStyle/>
          <a:p>
            <a:fld id="{9C426FB5-6EAF-4DCD-9E8C-21057F04E752}" type="slidenum">
              <a:rPr lang="zh-CN" altLang="en-US" smtClean="0"/>
              <a:pPr/>
              <a:t>10</a:t>
            </a:fld>
            <a:endParaRPr lang="zh-CN" altLang="en-US"/>
          </a:p>
        </p:txBody>
      </p:sp>
    </p:spTree>
    <p:extLst>
      <p:ext uri="{BB962C8B-B14F-4D97-AF65-F5344CB8AC3E}">
        <p14:creationId xmlns:p14="http://schemas.microsoft.com/office/powerpoint/2010/main" val="1498894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800" dirty="0" smtClean="0"/>
          </a:p>
        </p:txBody>
      </p:sp>
      <p:sp>
        <p:nvSpPr>
          <p:cNvPr id="4" name="灯片编号占位符 3"/>
          <p:cNvSpPr>
            <a:spLocks noGrp="1"/>
          </p:cNvSpPr>
          <p:nvPr>
            <p:ph type="sldNum" sz="quarter" idx="10"/>
          </p:nvPr>
        </p:nvSpPr>
        <p:spPr/>
        <p:txBody>
          <a:bodyPr/>
          <a:lstStyle/>
          <a:p>
            <a:fld id="{9C426FB5-6EAF-4DCD-9E8C-21057F04E752}" type="slidenum">
              <a:rPr lang="zh-CN" altLang="en-US" smtClean="0"/>
              <a:pPr/>
              <a:t>12</a:t>
            </a:fld>
            <a:endParaRPr lang="zh-CN" altLang="en-US"/>
          </a:p>
        </p:txBody>
      </p:sp>
    </p:spTree>
    <p:extLst>
      <p:ext uri="{BB962C8B-B14F-4D97-AF65-F5344CB8AC3E}">
        <p14:creationId xmlns:p14="http://schemas.microsoft.com/office/powerpoint/2010/main" val="1175094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mc:Choice>
        <mc:Fallback xmlns="">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随着半导体器件缩小到纳米量级，</a:t>
                </a:r>
                <a:r>
                  <a:rPr lang="en-US" altLang="zh-CN" dirty="0" smtClean="0"/>
                  <a:t>TERS</a:t>
                </a:r>
                <a:r>
                  <a:rPr lang="zh-CN" altLang="en-US" dirty="0" smtClean="0"/>
                  <a:t>在它们的化学表征中起到了重要作用，而硅是最先用</a:t>
                </a:r>
                <a:r>
                  <a:rPr lang="en-US" altLang="zh-CN" dirty="0" smtClean="0"/>
                  <a:t>TERS</a:t>
                </a:r>
                <a:r>
                  <a:rPr lang="zh-CN" altLang="en-US" dirty="0" smtClean="0"/>
                  <a:t>来研究同时研究的最多的半导体块材。应变硅（</a:t>
                </a:r>
                <a:r>
                  <a:rPr lang="el-GR" altLang="zh-CN" sz="1200" b="0" i="0" kern="1200" dirty="0" smtClean="0">
                    <a:solidFill>
                      <a:schemeClr val="tx1"/>
                    </a:solidFill>
                    <a:effectLst/>
                    <a:latin typeface="Cambria Math"/>
                    <a:ea typeface="+mn-ea"/>
                    <a:cs typeface="+mn-cs"/>
                  </a:rPr>
                  <a:t>𝜀</a:t>
                </a:r>
                <a:r>
                  <a:rPr lang="en-US" altLang="zh-CN" sz="1200" b="0" i="0" kern="1200" dirty="0" smtClean="0">
                    <a:solidFill>
                      <a:schemeClr val="tx1"/>
                    </a:solidFill>
                    <a:effectLst/>
                    <a:latin typeface="Cambria Math"/>
                    <a:ea typeface="+mn-ea"/>
                    <a:cs typeface="+mn-cs"/>
                  </a:rPr>
                  <a:t>−𝑆𝑖</a:t>
                </a:r>
                <a:r>
                  <a:rPr lang="zh-CN" altLang="en-US" dirty="0" smtClean="0"/>
                  <a:t>）在半导体器件的应用中是一种很有前进的材料。</a:t>
                </a:r>
                <a:r>
                  <a:rPr lang="zh-CN" altLang="en-US" dirty="0"/>
                  <a:t>半导体</a:t>
                </a:r>
                <a:r>
                  <a:rPr lang="zh-CN" altLang="en-US" dirty="0" smtClean="0"/>
                  <a:t>器件的参数，例如载流子迁移率、阈值电压以及电导都能被人工加到硅晶格上的应力所控制。因此在纳米量级分辨率下，对局域应力的性质测量是十分重要的，而针尖增强拉曼光谱由于它的声子敏感性和高分辨率成为了一项可行的手段。它基于的原理是加在晶格上的应力和</a:t>
                </a:r>
                <a:r>
                  <a:rPr lang="en-US" altLang="zh-CN" dirty="0" smtClean="0"/>
                  <a:t>Si-Si</a:t>
                </a:r>
                <a:r>
                  <a:rPr lang="zh-CN" altLang="en-US" dirty="0" smtClean="0"/>
                  <a:t>声子模式的拉曼频移是成线性关系的</a:t>
                </a:r>
                <a:r>
                  <a:rPr lang="zh-CN" alt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应变的引入是利用了</a:t>
                </a:r>
                <a:r>
                  <a:rPr lang="en-US" altLang="zh-CN" dirty="0" err="1" smtClean="0"/>
                  <a:t>SiGe</a:t>
                </a:r>
                <a:r>
                  <a:rPr lang="zh-CN" altLang="en-US" dirty="0" smtClean="0"/>
                  <a:t>缓冲层。</a:t>
                </a:r>
                <a:r>
                  <a:rPr lang="en-US" altLang="zh-CN" dirty="0" smtClean="0"/>
                  <a:t>A</a:t>
                </a:r>
                <a:r>
                  <a:rPr lang="zh-CN" altLang="en-US" dirty="0" smtClean="0"/>
                  <a:t>图是应变硅表征区域的</a:t>
                </a:r>
                <a:r>
                  <a:rPr lang="en-US" altLang="zh-CN" dirty="0" smtClean="0"/>
                  <a:t>AFM</a:t>
                </a:r>
                <a:r>
                  <a:rPr lang="zh-CN" altLang="en-US" dirty="0" smtClean="0"/>
                  <a:t>形貌图，厚度大约在</a:t>
                </a:r>
                <a:r>
                  <a:rPr lang="en-US" altLang="zh-CN" dirty="0" smtClean="0"/>
                  <a:t>10nm</a:t>
                </a:r>
                <a:r>
                  <a:rPr lang="zh-CN" altLang="en-US" dirty="0" smtClean="0"/>
                  <a:t>左右；</a:t>
                </a:r>
                <a:r>
                  <a:rPr lang="en-US" altLang="zh-CN" dirty="0" smtClean="0"/>
                  <a:t>B</a:t>
                </a:r>
                <a:r>
                  <a:rPr lang="zh-CN" altLang="en-US" dirty="0" smtClean="0"/>
                  <a:t>图为应变硅的近场光谱强度分布；</a:t>
                </a:r>
                <a:r>
                  <a:rPr lang="en-US" altLang="zh-CN" dirty="0" smtClean="0"/>
                  <a:t>C</a:t>
                </a:r>
                <a:r>
                  <a:rPr lang="zh-CN" altLang="en-US" dirty="0" smtClean="0"/>
                  <a:t>图为远场拉曼频移图；</a:t>
                </a:r>
                <a:r>
                  <a:rPr lang="en-US" altLang="zh-CN" dirty="0" smtClean="0"/>
                  <a:t>D</a:t>
                </a:r>
                <a:r>
                  <a:rPr lang="zh-CN" altLang="en-US" dirty="0" smtClean="0"/>
                  <a:t>图为近场拉曼频移图。</a:t>
                </a:r>
                <a:r>
                  <a:rPr lang="en-US" altLang="zh-CN" dirty="0" smtClean="0"/>
                  <a:t>C</a:t>
                </a:r>
                <a:r>
                  <a:rPr lang="zh-CN" altLang="en-US" dirty="0" smtClean="0"/>
                  <a:t>图反映的是应力的平均效应而</a:t>
                </a:r>
                <a:r>
                  <a:rPr lang="en-US" altLang="zh-CN" dirty="0" smtClean="0"/>
                  <a:t>D</a:t>
                </a:r>
                <a:r>
                  <a:rPr lang="zh-CN" altLang="en-US" dirty="0" smtClean="0"/>
                  <a:t>图可以很好的反映出局域应力涨落。</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mc:Fallback>
      </mc:AlternateContent>
      <p:sp>
        <p:nvSpPr>
          <p:cNvPr id="4" name="幻灯片编号占位符 3"/>
          <p:cNvSpPr>
            <a:spLocks noGrp="1"/>
          </p:cNvSpPr>
          <p:nvPr>
            <p:ph type="sldNum" sz="quarter" idx="10"/>
          </p:nvPr>
        </p:nvSpPr>
        <p:spPr/>
        <p:txBody>
          <a:bodyPr/>
          <a:lstStyle/>
          <a:p>
            <a:fld id="{6BC35161-C38C-4F50-B297-202BDDE6FEE9}" type="slidenum">
              <a:rPr lang="zh-CN" altLang="en-US" smtClean="0"/>
              <a:pPr/>
              <a:t>13</a:t>
            </a:fld>
            <a:endParaRPr lang="zh-CN" altLang="en-US" dirty="0"/>
          </a:p>
        </p:txBody>
      </p:sp>
    </p:spTree>
    <p:extLst>
      <p:ext uri="{BB962C8B-B14F-4D97-AF65-F5344CB8AC3E}">
        <p14:creationId xmlns:p14="http://schemas.microsoft.com/office/powerpoint/2010/main" val="882800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6BC35161-C38C-4F50-B297-202BDDE6FEE9}" type="slidenum">
              <a:rPr lang="zh-CN" altLang="en-US" smtClean="0"/>
              <a:pPr/>
              <a:t>14</a:t>
            </a:fld>
            <a:endParaRPr lang="zh-CN" altLang="en-US" dirty="0"/>
          </a:p>
        </p:txBody>
      </p:sp>
    </p:spTree>
    <p:extLst>
      <p:ext uri="{BB962C8B-B14F-4D97-AF65-F5344CB8AC3E}">
        <p14:creationId xmlns:p14="http://schemas.microsoft.com/office/powerpoint/2010/main" val="1002733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6BC35161-C38C-4F50-B297-202BDDE6FEE9}" type="slidenum">
              <a:rPr lang="zh-CN" altLang="en-US" smtClean="0"/>
              <a:pPr/>
              <a:t>15</a:t>
            </a:fld>
            <a:endParaRPr lang="zh-CN" altLang="en-US" dirty="0"/>
          </a:p>
        </p:txBody>
      </p:sp>
    </p:spTree>
    <p:extLst>
      <p:ext uri="{BB962C8B-B14F-4D97-AF65-F5344CB8AC3E}">
        <p14:creationId xmlns:p14="http://schemas.microsoft.com/office/powerpoint/2010/main" val="1630159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6BC35161-C38C-4F50-B297-202BDDE6FEE9}" type="slidenum">
              <a:rPr lang="zh-CN" altLang="en-US" smtClean="0"/>
              <a:pPr/>
              <a:t>16</a:t>
            </a:fld>
            <a:endParaRPr lang="zh-CN" altLang="en-US" dirty="0"/>
          </a:p>
        </p:txBody>
      </p:sp>
    </p:spTree>
    <p:extLst>
      <p:ext uri="{BB962C8B-B14F-4D97-AF65-F5344CB8AC3E}">
        <p14:creationId xmlns:p14="http://schemas.microsoft.com/office/powerpoint/2010/main" val="1207158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2016/11/18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2016/11/18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2016/11/18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charset="0"/>
              </a:defRPr>
            </a:lvl1pPr>
          </a:lstStyle>
          <a:p>
            <a:fld id="{530820CF-B880-4189-942D-D702A7CBA730}" type="datetimeFigureOut">
              <a:rPr lang="zh-CN" altLang="en-US" smtClean="0"/>
              <a:pPr/>
              <a:t>2016/11/18</a:t>
            </a:fld>
            <a:endParaRPr lang="zh-CN" altLang="en-US" dirty="0"/>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charset="0"/>
              </a:defRPr>
            </a:lvl1pPr>
          </a:lstStyle>
          <a:p>
            <a:endParaRPr lang="zh-CN" altLang="en-US" dirty="0"/>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charset="0"/>
              </a:defRPr>
            </a:lvl1pPr>
          </a:lstStyle>
          <a:p>
            <a:fld id="{0C913308-F349-4B6D-A68A-DD1791B4A57B}"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Times New Roman"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7.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64291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smtClean="0">
                <a:latin typeface="Times New Roman" charset="0"/>
                <a:cs typeface="Times New Roman" charset="0"/>
              </a:rPr>
              <a:t>Surface Physics</a:t>
            </a:r>
            <a:endParaRPr lang="zh-CN" altLang="en-US" sz="2800" b="1" dirty="0">
              <a:latin typeface="Times New Roman" charset="0"/>
              <a:cs typeface="Times New Roman" charset="0"/>
            </a:endParaRPr>
          </a:p>
        </p:txBody>
      </p:sp>
      <p:sp>
        <p:nvSpPr>
          <p:cNvPr id="6" name="矩形 5"/>
          <p:cNvSpPr/>
          <p:nvPr/>
        </p:nvSpPr>
        <p:spPr>
          <a:xfrm>
            <a:off x="0" y="6215082"/>
            <a:ext cx="9144000" cy="6429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charset="0"/>
            </a:endParaRPr>
          </a:p>
        </p:txBody>
      </p:sp>
      <p:sp>
        <p:nvSpPr>
          <p:cNvPr id="5" name="矩形 4"/>
          <p:cNvSpPr/>
          <p:nvPr/>
        </p:nvSpPr>
        <p:spPr>
          <a:xfrm>
            <a:off x="827584" y="1906212"/>
            <a:ext cx="7358114" cy="830997"/>
          </a:xfrm>
          <a:prstGeom prst="rect">
            <a:avLst/>
          </a:prstGeom>
        </p:spPr>
        <p:txBody>
          <a:bodyPr wrap="square">
            <a:spAutoFit/>
          </a:bodyPr>
          <a:lstStyle/>
          <a:p>
            <a:pPr algn="ctr">
              <a:lnSpc>
                <a:spcPct val="150000"/>
              </a:lnSpc>
            </a:pPr>
            <a:r>
              <a:rPr lang="en-US" altLang="zh-CN" sz="3200" b="1" dirty="0" smtClean="0">
                <a:latin typeface="Times New Roman" charset="0"/>
                <a:ea typeface="Arial Unicode MS" pitchFamily="34" charset="-122"/>
                <a:cs typeface="Times New Roman" charset="0"/>
              </a:rPr>
              <a:t>Tip-enhanced Raman Spectroscopy </a:t>
            </a:r>
            <a:endParaRPr lang="en-US" altLang="zh-CN" sz="3200" b="1" dirty="0">
              <a:latin typeface="Times New Roman" charset="0"/>
              <a:ea typeface="Arial Unicode MS" pitchFamily="34" charset="-122"/>
              <a:cs typeface="Times New Roman" charset="0"/>
            </a:endParaRPr>
          </a:p>
        </p:txBody>
      </p:sp>
      <p:sp>
        <p:nvSpPr>
          <p:cNvPr id="7" name="TextBox 6"/>
          <p:cNvSpPr txBox="1"/>
          <p:nvPr/>
        </p:nvSpPr>
        <p:spPr>
          <a:xfrm>
            <a:off x="3840363" y="4000504"/>
            <a:ext cx="1647246" cy="584775"/>
          </a:xfrm>
          <a:prstGeom prst="rect">
            <a:avLst/>
          </a:prstGeom>
          <a:noFill/>
        </p:spPr>
        <p:txBody>
          <a:bodyPr wrap="none" rtlCol="0">
            <a:spAutoFit/>
          </a:bodyPr>
          <a:lstStyle/>
          <a:p>
            <a:pPr algn="ctr"/>
            <a:r>
              <a:rPr lang="en-US" altLang="zh-CN" sz="3200" b="1" dirty="0" smtClean="0">
                <a:latin typeface="Times New Roman" charset="0"/>
                <a:cs typeface="Times New Roman" charset="0"/>
              </a:rPr>
              <a:t>Group 4</a:t>
            </a:r>
            <a:endParaRPr lang="zh-CN" altLang="en-US" sz="3200" b="1" dirty="0">
              <a:latin typeface="Times New Roman" charset="0"/>
              <a:cs typeface="Times New Roman" charset="0"/>
            </a:endParaRPr>
          </a:p>
        </p:txBody>
      </p:sp>
      <p:sp>
        <p:nvSpPr>
          <p:cNvPr id="14" name="灯片编号占位符 13"/>
          <p:cNvSpPr>
            <a:spLocks noGrp="1"/>
          </p:cNvSpPr>
          <p:nvPr>
            <p:ph type="sldNum" sz="quarter" idx="12"/>
          </p:nvPr>
        </p:nvSpPr>
        <p:spPr/>
        <p:txBody>
          <a:bodyPr/>
          <a:lstStyle/>
          <a:p>
            <a:fld id="{0C913308-F349-4B6D-A68A-DD1791B4A57B}" type="slidenum">
              <a:rPr lang="zh-CN" altLang="en-US" smtClean="0"/>
              <a:pPr/>
              <a:t>1</a:t>
            </a:fld>
            <a:endParaRPr lang="zh-CN" altLang="en-US" dirty="0"/>
          </a:p>
        </p:txBody>
      </p:sp>
      <p:sp>
        <p:nvSpPr>
          <p:cNvPr id="9" name="TextBox 7"/>
          <p:cNvSpPr txBox="1"/>
          <p:nvPr/>
        </p:nvSpPr>
        <p:spPr>
          <a:xfrm>
            <a:off x="3422300" y="5169348"/>
            <a:ext cx="2483372" cy="461665"/>
          </a:xfrm>
          <a:prstGeom prst="rect">
            <a:avLst/>
          </a:prstGeom>
          <a:noFill/>
        </p:spPr>
        <p:txBody>
          <a:bodyPr wrap="none" rtlCol="0">
            <a:spAutoFit/>
          </a:bodyPr>
          <a:lstStyle/>
          <a:p>
            <a:pPr algn="ctr"/>
            <a:r>
              <a:rPr lang="en-US" altLang="zh-CN" sz="2400" dirty="0" smtClean="0">
                <a:latin typeface="Times New Roman" charset="0"/>
                <a:cs typeface="Times New Roman" charset="0"/>
              </a:rPr>
              <a:t>November 8, 2016</a:t>
            </a:r>
            <a:endParaRPr lang="en-US" sz="2400" dirty="0" smtClean="0">
              <a:latin typeface="Times New Roman" charset="0"/>
              <a:cs typeface="Times New Roman"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64291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nSpc>
                <a:spcPct val="150000"/>
              </a:lnSpc>
              <a:buFont typeface="+mj-lt"/>
              <a:buAutoNum type="romanUcPeriod" startAt="2"/>
            </a:pPr>
            <a:r>
              <a:rPr lang="en-US" altLang="zh-CN" sz="2800" b="1" dirty="0">
                <a:latin typeface="Times New Roman" charset="0"/>
                <a:cs typeface="Times New Roman" charset="0"/>
              </a:rPr>
              <a:t>Application</a:t>
            </a:r>
            <a:r>
              <a:rPr lang="zh-CN" altLang="en-US" sz="2800" b="1" dirty="0">
                <a:latin typeface="Times New Roman" charset="0"/>
                <a:cs typeface="Times New Roman" charset="0"/>
              </a:rPr>
              <a:t> </a:t>
            </a:r>
            <a:r>
              <a:rPr lang="en-US" altLang="zh-CN" sz="2800" b="1" dirty="0">
                <a:latin typeface="Times New Roman" charset="0"/>
                <a:cs typeface="Times New Roman" charset="0"/>
              </a:rPr>
              <a:t>of </a:t>
            </a:r>
            <a:r>
              <a:rPr lang="en-US" altLang="zh-CN" sz="2800" b="1" dirty="0" smtClean="0">
                <a:latin typeface="Times New Roman" charset="0"/>
                <a:cs typeface="Times New Roman" charset="0"/>
              </a:rPr>
              <a:t>TERS</a:t>
            </a:r>
            <a:endParaRPr lang="en-US" altLang="zh-CN" sz="2800" b="1" dirty="0">
              <a:latin typeface="Times New Roman" charset="0"/>
              <a:cs typeface="Times New Roman" charset="0"/>
            </a:endParaRPr>
          </a:p>
        </p:txBody>
      </p:sp>
      <p:sp>
        <p:nvSpPr>
          <p:cNvPr id="6" name="矩形 5"/>
          <p:cNvSpPr/>
          <p:nvPr/>
        </p:nvSpPr>
        <p:spPr>
          <a:xfrm>
            <a:off x="0" y="6215082"/>
            <a:ext cx="9144000" cy="6429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solidFill>
                <a:schemeClr val="tx1"/>
              </a:solidFill>
              <a:latin typeface="Times New Roman" charset="0"/>
            </a:endParaRPr>
          </a:p>
        </p:txBody>
      </p:sp>
      <p:sp>
        <p:nvSpPr>
          <p:cNvPr id="14" name="灯片编号占位符 13"/>
          <p:cNvSpPr>
            <a:spLocks noGrp="1"/>
          </p:cNvSpPr>
          <p:nvPr>
            <p:ph type="sldNum" sz="quarter" idx="12"/>
          </p:nvPr>
        </p:nvSpPr>
        <p:spPr/>
        <p:txBody>
          <a:bodyPr/>
          <a:lstStyle/>
          <a:p>
            <a:fld id="{0C913308-F349-4B6D-A68A-DD1791B4A57B}" type="slidenum">
              <a:rPr lang="zh-CN" altLang="en-US" smtClean="0"/>
              <a:pPr/>
              <a:t>10</a:t>
            </a:fld>
            <a:endParaRPr lang="zh-CN" altLang="en-US"/>
          </a:p>
        </p:txBody>
      </p:sp>
      <p:graphicFrame>
        <p:nvGraphicFramePr>
          <p:cNvPr id="5" name="图表 4"/>
          <p:cNvGraphicFramePr/>
          <p:nvPr>
            <p:extLst>
              <p:ext uri="{D42A27DB-BD31-4B8C-83A1-F6EECF244321}">
                <p14:modId xmlns:p14="http://schemas.microsoft.com/office/powerpoint/2010/main" val="1594584345"/>
              </p:ext>
            </p:extLst>
          </p:nvPr>
        </p:nvGraphicFramePr>
        <p:xfrm>
          <a:off x="598661" y="1251240"/>
          <a:ext cx="7946678" cy="43555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04" y="-29029"/>
            <a:ext cx="4125938" cy="738664"/>
          </a:xfrm>
          <a:prstGeom prst="rect">
            <a:avLst/>
          </a:prstGeom>
        </p:spPr>
        <p:txBody>
          <a:bodyPr wrap="none">
            <a:spAutoFit/>
          </a:bodyPr>
          <a:lstStyle/>
          <a:p>
            <a:pPr lvl="0">
              <a:lnSpc>
                <a:spcPct val="150000"/>
              </a:lnSpc>
            </a:pPr>
            <a:r>
              <a:rPr lang="en-US" altLang="zh-CN" sz="2800" b="1" dirty="0" smtClean="0">
                <a:solidFill>
                  <a:schemeClr val="bg1"/>
                </a:solidFill>
                <a:latin typeface="Times New Roman" charset="0"/>
                <a:cs typeface="Times New Roman" charset="0"/>
              </a:rPr>
              <a:t>2.</a:t>
            </a:r>
            <a:r>
              <a:rPr lang="zh-CN" altLang="en-US" sz="2800" b="1" dirty="0" smtClean="0">
                <a:solidFill>
                  <a:schemeClr val="bg1"/>
                </a:solidFill>
                <a:latin typeface="Times New Roman" charset="0"/>
                <a:cs typeface="Times New Roman" charset="0"/>
              </a:rPr>
              <a:t>  </a:t>
            </a:r>
            <a:r>
              <a:rPr lang="en-US" altLang="zh-CN" sz="2800" b="1" dirty="0" smtClean="0">
                <a:solidFill>
                  <a:schemeClr val="bg1"/>
                </a:solidFill>
                <a:latin typeface="Times New Roman" charset="0"/>
                <a:cs typeface="Times New Roman" charset="0"/>
              </a:rPr>
              <a:t>Application </a:t>
            </a:r>
            <a:r>
              <a:rPr lang="en-US" altLang="zh-CN" sz="2800" b="1" dirty="0">
                <a:solidFill>
                  <a:schemeClr val="bg1"/>
                </a:solidFill>
                <a:latin typeface="Times New Roman" charset="0"/>
                <a:cs typeface="Times New Roman" charset="0"/>
              </a:rPr>
              <a:t>in </a:t>
            </a:r>
            <a:r>
              <a:rPr lang="en-US" altLang="zh-CN" sz="2800" b="1" dirty="0" smtClean="0">
                <a:solidFill>
                  <a:schemeClr val="bg1"/>
                </a:solidFill>
                <a:latin typeface="Times New Roman" charset="0"/>
                <a:cs typeface="Times New Roman" charset="0"/>
              </a:rPr>
              <a:t>Physics </a:t>
            </a:r>
            <a:endParaRPr lang="zh-CN" altLang="en-US" sz="2800" dirty="0">
              <a:solidFill>
                <a:schemeClr val="bg1"/>
              </a:solidFill>
              <a:latin typeface="Times New Roman" charset="0"/>
            </a:endParaRPr>
          </a:p>
        </p:txBody>
      </p:sp>
      <p:pic>
        <p:nvPicPr>
          <p:cNvPr id="5" name="图片 4"/>
          <p:cNvPicPr>
            <a:picLocks noChangeAspect="1"/>
          </p:cNvPicPr>
          <p:nvPr/>
        </p:nvPicPr>
        <p:blipFill>
          <a:blip r:embed="rId2"/>
          <a:stretch>
            <a:fillRect/>
          </a:stretch>
        </p:blipFill>
        <p:spPr>
          <a:xfrm>
            <a:off x="1691680" y="1795800"/>
            <a:ext cx="5829300" cy="3403600"/>
          </a:xfrm>
          <a:prstGeom prst="rect">
            <a:avLst/>
          </a:prstGeom>
        </p:spPr>
      </p:pic>
      <p:sp>
        <p:nvSpPr>
          <p:cNvPr id="7" name="矩形 6"/>
          <p:cNvSpPr/>
          <p:nvPr/>
        </p:nvSpPr>
        <p:spPr>
          <a:xfrm>
            <a:off x="249846" y="6295122"/>
            <a:ext cx="8712968" cy="523220"/>
          </a:xfrm>
          <a:prstGeom prst="rect">
            <a:avLst/>
          </a:prstGeom>
        </p:spPr>
        <p:txBody>
          <a:bodyPr wrap="square">
            <a:spAutoFit/>
          </a:bodyPr>
          <a:lstStyle/>
          <a:p>
            <a:r>
              <a:rPr lang="en-US" altLang="zh-CN" sz="1400" dirty="0">
                <a:solidFill>
                  <a:srgbClr val="000000"/>
                </a:solidFill>
                <a:latin typeface="Times New Roman" charset="0"/>
              </a:rPr>
              <a:t>Zhang R, Zhang Y, Dong Z C, et al. Chemical mapping of a single molecule by </a:t>
            </a:r>
            <a:r>
              <a:rPr lang="en-US" altLang="zh-CN" sz="1400" dirty="0" err="1">
                <a:solidFill>
                  <a:srgbClr val="000000"/>
                </a:solidFill>
                <a:latin typeface="Times New Roman" charset="0"/>
              </a:rPr>
              <a:t>plasmon</a:t>
            </a:r>
            <a:r>
              <a:rPr lang="en-US" altLang="zh-CN" sz="1400" dirty="0">
                <a:solidFill>
                  <a:srgbClr val="000000"/>
                </a:solidFill>
                <a:latin typeface="Times New Roman" charset="0"/>
              </a:rPr>
              <a:t>-enhanced Raman scattering.[J]. Nature, 2013, 498(7452):82-6.</a:t>
            </a:r>
            <a:endParaRPr lang="zh-CN" altLang="en-US" sz="1400" dirty="0">
              <a:latin typeface="Times New Roman" charset="0"/>
            </a:endParaRPr>
          </a:p>
        </p:txBody>
      </p:sp>
      <p:sp>
        <p:nvSpPr>
          <p:cNvPr id="8" name="灯片编号占位符 13"/>
          <p:cNvSpPr>
            <a:spLocks noGrp="1"/>
          </p:cNvSpPr>
          <p:nvPr>
            <p:ph type="sldNum" sz="quarter" idx="12"/>
          </p:nvPr>
        </p:nvSpPr>
        <p:spPr>
          <a:xfrm>
            <a:off x="6553200" y="6356350"/>
            <a:ext cx="2133600" cy="365125"/>
          </a:xfrm>
        </p:spPr>
        <p:txBody>
          <a:bodyPr/>
          <a:lstStyle/>
          <a:p>
            <a:r>
              <a:rPr lang="en-US" altLang="zh-CN" dirty="0" smtClean="0"/>
              <a:t>10</a:t>
            </a:r>
            <a:endParaRPr lang="zh-CN" altLang="en-US" dirty="0"/>
          </a:p>
        </p:txBody>
      </p:sp>
    </p:spTree>
    <p:extLst>
      <p:ext uri="{BB962C8B-B14F-4D97-AF65-F5344CB8AC3E}">
        <p14:creationId xmlns:p14="http://schemas.microsoft.com/office/powerpoint/2010/main" val="1178030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64291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en-US" altLang="zh-CN" sz="2800" b="1" dirty="0" smtClean="0">
                <a:latin typeface="Times New Roman" charset="0"/>
              </a:rPr>
              <a:t>Phase-Breaking</a:t>
            </a:r>
            <a:r>
              <a:rPr lang="zh-CN" altLang="en-US" sz="2800" b="1" dirty="0" smtClean="0">
                <a:latin typeface="Times New Roman" charset="0"/>
              </a:rPr>
              <a:t> </a:t>
            </a:r>
            <a:r>
              <a:rPr lang="en-US" altLang="zh-CN" sz="2800" b="1" dirty="0" smtClean="0">
                <a:latin typeface="Times New Roman" charset="0"/>
              </a:rPr>
              <a:t>Property</a:t>
            </a:r>
            <a:r>
              <a:rPr lang="zh-CN" altLang="en-US" sz="2800" b="1" dirty="0" smtClean="0">
                <a:latin typeface="Times New Roman" charset="0"/>
              </a:rPr>
              <a:t> </a:t>
            </a:r>
            <a:r>
              <a:rPr lang="en-US" altLang="zh-CN" sz="2800" b="1" dirty="0" smtClean="0">
                <a:latin typeface="Times New Roman" charset="0"/>
              </a:rPr>
              <a:t>of</a:t>
            </a:r>
            <a:r>
              <a:rPr lang="zh-CN" altLang="en-US" sz="2800" b="1" dirty="0" smtClean="0">
                <a:latin typeface="Times New Roman" charset="0"/>
              </a:rPr>
              <a:t> </a:t>
            </a:r>
            <a:r>
              <a:rPr lang="en-US" altLang="zh-CN" sz="2800" b="1" dirty="0" smtClean="0">
                <a:latin typeface="Times New Roman" charset="0"/>
              </a:rPr>
              <a:t>Graphene</a:t>
            </a:r>
            <a:r>
              <a:rPr lang="en-US" altLang="zh-CN" sz="2800" b="1" dirty="0" smtClean="0">
                <a:latin typeface="Times New Roman" charset="0"/>
                <a:cs typeface="Times New Roman" charset="0"/>
              </a:rPr>
              <a:t> </a:t>
            </a:r>
            <a:endParaRPr lang="zh-CN" altLang="en-US" sz="2800" b="1" dirty="0">
              <a:latin typeface="Times New Roman" charset="0"/>
            </a:endParaRPr>
          </a:p>
        </p:txBody>
      </p:sp>
      <p:sp>
        <p:nvSpPr>
          <p:cNvPr id="6" name="矩形 5"/>
          <p:cNvSpPr/>
          <p:nvPr/>
        </p:nvSpPr>
        <p:spPr>
          <a:xfrm>
            <a:off x="0" y="6215082"/>
            <a:ext cx="9144000" cy="6429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solidFill>
                <a:schemeClr val="tx1"/>
              </a:solidFill>
              <a:latin typeface="Times New Roman" charset="0"/>
            </a:endParaRPr>
          </a:p>
        </p:txBody>
      </p:sp>
      <p:sp>
        <p:nvSpPr>
          <p:cNvPr id="14" name="灯片编号占位符 13"/>
          <p:cNvSpPr>
            <a:spLocks noGrp="1"/>
          </p:cNvSpPr>
          <p:nvPr>
            <p:ph type="sldNum" sz="quarter" idx="12"/>
          </p:nvPr>
        </p:nvSpPr>
        <p:spPr/>
        <p:txBody>
          <a:bodyPr/>
          <a:lstStyle/>
          <a:p>
            <a:fld id="{0C913308-F349-4B6D-A68A-DD1791B4A57B}" type="slidenum">
              <a:rPr lang="zh-CN" altLang="en-US" smtClean="0"/>
              <a:pPr/>
              <a:t>12</a:t>
            </a:fld>
            <a:endParaRPr lang="zh-CN" altLang="en-US" dirty="0"/>
          </a:p>
        </p:txBody>
      </p:sp>
      <p:pic>
        <p:nvPicPr>
          <p:cNvPr id="5" name="Picture 2"/>
          <p:cNvPicPr>
            <a:picLocks noChangeAspect="1" noChangeArrowheads="1"/>
          </p:cNvPicPr>
          <p:nvPr/>
        </p:nvPicPr>
        <p:blipFill>
          <a:blip r:embed="rId3"/>
          <a:srcRect/>
          <a:stretch>
            <a:fillRect/>
          </a:stretch>
        </p:blipFill>
        <p:spPr bwMode="auto">
          <a:xfrm>
            <a:off x="1607969" y="916089"/>
            <a:ext cx="5928062" cy="5025821"/>
          </a:xfrm>
          <a:prstGeom prst="rect">
            <a:avLst/>
          </a:prstGeom>
          <a:noFill/>
          <a:ln w="9525">
            <a:noFill/>
            <a:miter lim="800000"/>
            <a:headEnd/>
            <a:tailEnd/>
          </a:ln>
          <a:effectLst/>
        </p:spPr>
      </p:pic>
      <p:sp>
        <p:nvSpPr>
          <p:cNvPr id="7" name="矩形 6"/>
          <p:cNvSpPr/>
          <p:nvPr/>
        </p:nvSpPr>
        <p:spPr>
          <a:xfrm>
            <a:off x="323528" y="6274931"/>
            <a:ext cx="8496944" cy="523220"/>
          </a:xfrm>
          <a:prstGeom prst="rect">
            <a:avLst/>
          </a:prstGeom>
        </p:spPr>
        <p:txBody>
          <a:bodyPr wrap="square">
            <a:spAutoFit/>
          </a:bodyPr>
          <a:lstStyle/>
          <a:p>
            <a:r>
              <a:rPr lang="en-US" altLang="zh-CN" sz="1400" dirty="0">
                <a:latin typeface="Times New Roman" charset="0"/>
              </a:rPr>
              <a:t>Pollard, Andrew J., et al. </a:t>
            </a:r>
            <a:r>
              <a:rPr lang="en-US" altLang="zh-CN" sz="1400" dirty="0" smtClean="0">
                <a:latin typeface="Times New Roman" charset="0"/>
              </a:rPr>
              <a:t>“Nanoscale </a:t>
            </a:r>
            <a:r>
              <a:rPr lang="en-US" altLang="zh-CN" sz="1400" dirty="0">
                <a:latin typeface="Times New Roman" charset="0"/>
              </a:rPr>
              <a:t>Optical Spectroscopy: an emerging tool for the </a:t>
            </a:r>
            <a:r>
              <a:rPr lang="en-US" altLang="zh-CN" sz="1400" dirty="0" err="1">
                <a:latin typeface="Times New Roman" charset="0"/>
              </a:rPr>
              <a:t>characterisation</a:t>
            </a:r>
            <a:r>
              <a:rPr lang="en-US" altLang="zh-CN" sz="1400" dirty="0">
                <a:latin typeface="Times New Roman" charset="0"/>
              </a:rPr>
              <a:t> of </a:t>
            </a:r>
            <a:r>
              <a:rPr lang="en-US" altLang="zh-CN" sz="1400" dirty="0" smtClean="0">
                <a:latin typeface="Times New Roman" charset="0"/>
              </a:rPr>
              <a:t>2D </a:t>
            </a:r>
            <a:r>
              <a:rPr lang="en-US" altLang="zh-CN" sz="1400" dirty="0">
                <a:latin typeface="Times New Roman" charset="0"/>
              </a:rPr>
              <a:t>materials</a:t>
            </a:r>
            <a:r>
              <a:rPr lang="en-US" altLang="zh-CN" sz="1400" dirty="0" smtClean="0">
                <a:latin typeface="Times New Roman" charset="0"/>
              </a:rPr>
              <a:t>.”</a:t>
            </a:r>
            <a:r>
              <a:rPr lang="en-US" altLang="zh-CN" sz="1400" dirty="0">
                <a:latin typeface="Times New Roman" charset="0"/>
              </a:rPr>
              <a:t> </a:t>
            </a:r>
            <a:r>
              <a:rPr lang="en-US" altLang="zh-CN" sz="1400" i="1" dirty="0" smtClean="0">
                <a:latin typeface="Times New Roman" charset="0"/>
              </a:rPr>
              <a:t>Journal </a:t>
            </a:r>
            <a:r>
              <a:rPr lang="en-US" altLang="zh-CN" sz="1400" i="1" dirty="0">
                <a:latin typeface="Times New Roman" charset="0"/>
              </a:rPr>
              <a:t>of Materials NanoScience</a:t>
            </a:r>
            <a:r>
              <a:rPr lang="en-US" altLang="zh-CN" sz="1400" dirty="0">
                <a:latin typeface="Times New Roman" charset="0"/>
              </a:rPr>
              <a:t>1.1 (2014): 39-49</a:t>
            </a:r>
            <a:endParaRPr lang="zh-CN" altLang="en-US" sz="1400" dirty="0">
              <a:latin typeface="Times New Roman"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04" y="-29029"/>
            <a:ext cx="7173695" cy="738664"/>
          </a:xfrm>
          <a:prstGeom prst="rect">
            <a:avLst/>
          </a:prstGeom>
        </p:spPr>
        <p:txBody>
          <a:bodyPr wrap="none">
            <a:spAutoFit/>
          </a:bodyPr>
          <a:lstStyle/>
          <a:p>
            <a:pPr lvl="0">
              <a:lnSpc>
                <a:spcPct val="150000"/>
              </a:lnSpc>
            </a:pPr>
            <a:r>
              <a:rPr lang="en-US" altLang="zh-CN" sz="2800" b="1" dirty="0" smtClean="0">
                <a:solidFill>
                  <a:schemeClr val="bg1"/>
                </a:solidFill>
                <a:latin typeface="Times New Roman" charset="0"/>
                <a:cs typeface="Times New Roman" charset="0"/>
              </a:rPr>
              <a:t>Stress</a:t>
            </a:r>
            <a:r>
              <a:rPr lang="zh-CN" altLang="en-US" sz="2800" b="1" dirty="0" smtClean="0">
                <a:solidFill>
                  <a:schemeClr val="bg1"/>
                </a:solidFill>
                <a:latin typeface="Times New Roman" charset="0"/>
                <a:cs typeface="Times New Roman" charset="0"/>
              </a:rPr>
              <a:t> </a:t>
            </a:r>
            <a:r>
              <a:rPr lang="en-US" altLang="zh-CN" sz="2800" b="1" dirty="0" smtClean="0">
                <a:solidFill>
                  <a:schemeClr val="bg1"/>
                </a:solidFill>
                <a:latin typeface="Times New Roman" charset="0"/>
                <a:cs typeface="Times New Roman" charset="0"/>
              </a:rPr>
              <a:t>Imagining</a:t>
            </a:r>
            <a:r>
              <a:rPr lang="zh-CN" altLang="en-US" sz="2800" b="1" dirty="0" smtClean="0">
                <a:solidFill>
                  <a:schemeClr val="bg1"/>
                </a:solidFill>
                <a:latin typeface="Times New Roman" charset="0"/>
                <a:cs typeface="Times New Roman" charset="0"/>
              </a:rPr>
              <a:t> </a:t>
            </a:r>
            <a:r>
              <a:rPr lang="en-US" altLang="zh-CN" sz="2800" b="1" dirty="0" smtClean="0">
                <a:solidFill>
                  <a:schemeClr val="bg1"/>
                </a:solidFill>
                <a:latin typeface="Times New Roman" charset="0"/>
                <a:cs typeface="Times New Roman" charset="0"/>
              </a:rPr>
              <a:t>of</a:t>
            </a:r>
            <a:r>
              <a:rPr lang="zh-CN" altLang="en-US" sz="2800" b="1" dirty="0" smtClean="0">
                <a:solidFill>
                  <a:schemeClr val="bg1"/>
                </a:solidFill>
                <a:latin typeface="Times New Roman" charset="0"/>
                <a:cs typeface="Times New Roman" charset="0"/>
              </a:rPr>
              <a:t> </a:t>
            </a:r>
            <a:r>
              <a:rPr lang="en-US" altLang="zh-CN" sz="2800" b="1" dirty="0" smtClean="0">
                <a:solidFill>
                  <a:schemeClr val="bg1"/>
                </a:solidFill>
                <a:latin typeface="Times New Roman" charset="0"/>
                <a:cs typeface="Times New Roman" charset="0"/>
              </a:rPr>
              <a:t>Semiconductor</a:t>
            </a:r>
            <a:r>
              <a:rPr lang="zh-CN" altLang="en-US" sz="2800" b="1" dirty="0" smtClean="0">
                <a:solidFill>
                  <a:schemeClr val="bg1"/>
                </a:solidFill>
                <a:latin typeface="Times New Roman" charset="0"/>
                <a:cs typeface="Times New Roman" charset="0"/>
              </a:rPr>
              <a:t> </a:t>
            </a:r>
            <a:r>
              <a:rPr lang="en-US" altLang="zh-CN" sz="2800" b="1" dirty="0" smtClean="0">
                <a:solidFill>
                  <a:schemeClr val="bg1"/>
                </a:solidFill>
                <a:latin typeface="Times New Roman" charset="0"/>
                <a:cs typeface="Times New Roman" charset="0"/>
              </a:rPr>
              <a:t>Surface</a:t>
            </a:r>
            <a:r>
              <a:rPr lang="zh-CN" altLang="en-US" sz="2800" b="1" dirty="0" smtClean="0">
                <a:solidFill>
                  <a:schemeClr val="bg1"/>
                </a:solidFill>
                <a:latin typeface="Times New Roman" charset="0"/>
                <a:cs typeface="Times New Roman" charset="0"/>
              </a:rPr>
              <a:t> </a:t>
            </a:r>
            <a:r>
              <a:rPr lang="en-US" altLang="zh-CN" sz="2800" b="1" dirty="0" smtClean="0">
                <a:solidFill>
                  <a:schemeClr val="bg1"/>
                </a:solidFill>
                <a:latin typeface="Times New Roman" charset="0"/>
                <a:cs typeface="Times New Roman" charset="0"/>
              </a:rPr>
              <a:t> </a:t>
            </a:r>
            <a:endParaRPr lang="zh-CN" altLang="en-US" sz="2800" dirty="0">
              <a:solidFill>
                <a:schemeClr val="bg1"/>
              </a:solidFill>
              <a:latin typeface="Times New Roman" charset="0"/>
            </a:endParaRPr>
          </a:p>
        </p:txBody>
      </p:sp>
      <p:sp>
        <p:nvSpPr>
          <p:cNvPr id="3" name="矩形 2"/>
          <p:cNvSpPr/>
          <p:nvPr/>
        </p:nvSpPr>
        <p:spPr>
          <a:xfrm>
            <a:off x="107504" y="6334780"/>
            <a:ext cx="8856984" cy="523220"/>
          </a:xfrm>
          <a:prstGeom prst="rect">
            <a:avLst/>
          </a:prstGeom>
        </p:spPr>
        <p:txBody>
          <a:bodyPr wrap="square">
            <a:spAutoFit/>
          </a:bodyPr>
          <a:lstStyle/>
          <a:p>
            <a:r>
              <a:rPr lang="en-US" altLang="zh-CN" sz="1400" dirty="0">
                <a:solidFill>
                  <a:srgbClr val="000000"/>
                </a:solidFill>
                <a:latin typeface="Times New Roman" charset="0"/>
              </a:rPr>
              <a:t>Saito Y, </a:t>
            </a:r>
            <a:r>
              <a:rPr lang="en-US" altLang="zh-CN" sz="1400" dirty="0" err="1">
                <a:solidFill>
                  <a:srgbClr val="000000"/>
                </a:solidFill>
                <a:latin typeface="Times New Roman" charset="0"/>
              </a:rPr>
              <a:t>Motohashi</a:t>
            </a:r>
            <a:r>
              <a:rPr lang="en-US" altLang="zh-CN" sz="1400" dirty="0">
                <a:solidFill>
                  <a:srgbClr val="000000"/>
                </a:solidFill>
                <a:latin typeface="Times New Roman" charset="0"/>
              </a:rPr>
              <a:t> M, </a:t>
            </a:r>
            <a:r>
              <a:rPr lang="en-US" altLang="zh-CN" sz="1400" dirty="0" err="1">
                <a:solidFill>
                  <a:srgbClr val="000000"/>
                </a:solidFill>
                <a:latin typeface="Times New Roman" charset="0"/>
              </a:rPr>
              <a:t>Hayazawa</a:t>
            </a:r>
            <a:r>
              <a:rPr lang="en-US" altLang="zh-CN" sz="1400" dirty="0">
                <a:solidFill>
                  <a:srgbClr val="000000"/>
                </a:solidFill>
                <a:latin typeface="Times New Roman" charset="0"/>
              </a:rPr>
              <a:t> N, et al. Stress imagining of semiconductor surface by tip-enhanced Raman spectroscopy.[J]. Journal of Microscopy, 2008, 229(2):217-22.</a:t>
            </a:r>
            <a:endParaRPr lang="zh-CN" altLang="en-US" sz="1400" dirty="0">
              <a:latin typeface="Times New Roman" charset="0"/>
            </a:endParaRPr>
          </a:p>
        </p:txBody>
      </p:sp>
      <p:pic>
        <p:nvPicPr>
          <p:cNvPr id="4" name="图片 3"/>
          <p:cNvPicPr>
            <a:picLocks noChangeAspect="1"/>
          </p:cNvPicPr>
          <p:nvPr/>
        </p:nvPicPr>
        <p:blipFill>
          <a:blip r:embed="rId3"/>
          <a:stretch>
            <a:fillRect/>
          </a:stretch>
        </p:blipFill>
        <p:spPr>
          <a:xfrm>
            <a:off x="1400262" y="980728"/>
            <a:ext cx="6271468" cy="4871827"/>
          </a:xfrm>
          <a:prstGeom prst="rect">
            <a:avLst/>
          </a:prstGeom>
        </p:spPr>
      </p:pic>
      <p:sp>
        <p:nvSpPr>
          <p:cNvPr id="5" name="灯片编号占位符 13"/>
          <p:cNvSpPr>
            <a:spLocks noGrp="1"/>
          </p:cNvSpPr>
          <p:nvPr>
            <p:ph type="sldNum" sz="quarter" idx="12"/>
          </p:nvPr>
        </p:nvSpPr>
        <p:spPr>
          <a:xfrm>
            <a:off x="6553200" y="6356350"/>
            <a:ext cx="2133600" cy="365125"/>
          </a:xfrm>
        </p:spPr>
        <p:txBody>
          <a:bodyPr/>
          <a:lstStyle/>
          <a:p>
            <a:r>
              <a:rPr lang="en-US" altLang="zh-CN" dirty="0" smtClean="0"/>
              <a:t>12</a:t>
            </a:r>
            <a:endParaRPr lang="zh-CN" altLang="en-US" dirty="0"/>
          </a:p>
        </p:txBody>
      </p:sp>
    </p:spTree>
    <p:extLst>
      <p:ext uri="{BB962C8B-B14F-4D97-AF65-F5344CB8AC3E}">
        <p14:creationId xmlns:p14="http://schemas.microsoft.com/office/powerpoint/2010/main" val="116873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04" y="-29029"/>
            <a:ext cx="4776757" cy="738664"/>
          </a:xfrm>
          <a:prstGeom prst="rect">
            <a:avLst/>
          </a:prstGeom>
        </p:spPr>
        <p:txBody>
          <a:bodyPr wrap="none">
            <a:spAutoFit/>
          </a:bodyPr>
          <a:lstStyle/>
          <a:p>
            <a:pPr lvl="0">
              <a:lnSpc>
                <a:spcPct val="150000"/>
              </a:lnSpc>
            </a:pPr>
            <a:r>
              <a:rPr lang="en-US" altLang="zh-CN" sz="2800" b="1" dirty="0" smtClean="0">
                <a:solidFill>
                  <a:schemeClr val="bg1"/>
                </a:solidFill>
                <a:latin typeface="Times New Roman" charset="0"/>
                <a:cs typeface="Times New Roman" charset="0"/>
              </a:rPr>
              <a:t>2.</a:t>
            </a:r>
            <a:r>
              <a:rPr lang="zh-CN" altLang="en-US" sz="2800" b="1" dirty="0" smtClean="0">
                <a:solidFill>
                  <a:schemeClr val="bg1"/>
                </a:solidFill>
                <a:latin typeface="Times New Roman" charset="0"/>
                <a:cs typeface="Times New Roman" charset="0"/>
              </a:rPr>
              <a:t>  </a:t>
            </a:r>
            <a:r>
              <a:rPr lang="en-US" altLang="zh-CN" sz="2800" b="1" dirty="0" smtClean="0">
                <a:solidFill>
                  <a:schemeClr val="bg1"/>
                </a:solidFill>
                <a:latin typeface="Times New Roman" charset="0"/>
                <a:cs typeface="Times New Roman" charset="0"/>
              </a:rPr>
              <a:t>Application </a:t>
            </a:r>
            <a:r>
              <a:rPr lang="en-US" altLang="zh-CN" sz="2800" b="1" dirty="0">
                <a:solidFill>
                  <a:schemeClr val="bg1"/>
                </a:solidFill>
                <a:latin typeface="Times New Roman" charset="0"/>
                <a:cs typeface="Times New Roman" charset="0"/>
              </a:rPr>
              <a:t>in Chemistry</a:t>
            </a:r>
            <a:r>
              <a:rPr lang="en-US" altLang="zh-CN" sz="2800" b="1" dirty="0" smtClean="0">
                <a:solidFill>
                  <a:schemeClr val="bg1"/>
                </a:solidFill>
                <a:latin typeface="Times New Roman" charset="0"/>
                <a:cs typeface="Times New Roman" charset="0"/>
              </a:rPr>
              <a:t> </a:t>
            </a:r>
            <a:endParaRPr lang="zh-CN" altLang="en-US" sz="2800" dirty="0">
              <a:solidFill>
                <a:schemeClr val="bg1"/>
              </a:solidFill>
              <a:latin typeface="Times New Roman" charset="0"/>
            </a:endParaRPr>
          </a:p>
        </p:txBody>
      </p:sp>
      <p:pic>
        <p:nvPicPr>
          <p:cNvPr id="3" name="图片 2"/>
          <p:cNvPicPr>
            <a:picLocks noChangeAspect="1"/>
          </p:cNvPicPr>
          <p:nvPr/>
        </p:nvPicPr>
        <p:blipFill>
          <a:blip r:embed="rId3"/>
          <a:stretch>
            <a:fillRect/>
          </a:stretch>
        </p:blipFill>
        <p:spPr>
          <a:xfrm>
            <a:off x="1835696" y="1628800"/>
            <a:ext cx="5409524" cy="3542857"/>
          </a:xfrm>
          <a:prstGeom prst="rect">
            <a:avLst/>
          </a:prstGeom>
        </p:spPr>
      </p:pic>
      <p:sp>
        <p:nvSpPr>
          <p:cNvPr id="4" name="矩形 3"/>
          <p:cNvSpPr/>
          <p:nvPr/>
        </p:nvSpPr>
        <p:spPr>
          <a:xfrm>
            <a:off x="107504" y="6315578"/>
            <a:ext cx="9036496" cy="523220"/>
          </a:xfrm>
          <a:prstGeom prst="rect">
            <a:avLst/>
          </a:prstGeom>
        </p:spPr>
        <p:txBody>
          <a:bodyPr wrap="square">
            <a:spAutoFit/>
          </a:bodyPr>
          <a:lstStyle/>
          <a:p>
            <a:r>
              <a:rPr lang="en-US" altLang="zh-CN" sz="1400" dirty="0" err="1">
                <a:solidFill>
                  <a:srgbClr val="000000"/>
                </a:solidFill>
                <a:latin typeface="Times New Roman" charset="0"/>
              </a:rPr>
              <a:t>Lantman</a:t>
            </a:r>
            <a:r>
              <a:rPr lang="en-US" altLang="zh-CN" sz="1400" dirty="0">
                <a:solidFill>
                  <a:srgbClr val="000000"/>
                </a:solidFill>
                <a:latin typeface="Times New Roman" charset="0"/>
              </a:rPr>
              <a:t> E M V S, </a:t>
            </a:r>
            <a:r>
              <a:rPr lang="en-US" altLang="zh-CN" sz="1400" dirty="0" err="1">
                <a:solidFill>
                  <a:srgbClr val="000000"/>
                </a:solidFill>
                <a:latin typeface="Times New Roman" charset="0"/>
              </a:rPr>
              <a:t>Deckert-Gaudig</a:t>
            </a:r>
            <a:r>
              <a:rPr lang="en-US" altLang="zh-CN" sz="1400" dirty="0">
                <a:solidFill>
                  <a:srgbClr val="000000"/>
                </a:solidFill>
                <a:latin typeface="Times New Roman" charset="0"/>
              </a:rPr>
              <a:t> T, </a:t>
            </a:r>
            <a:r>
              <a:rPr lang="en-US" altLang="zh-CN" sz="1400" dirty="0" err="1">
                <a:solidFill>
                  <a:srgbClr val="000000"/>
                </a:solidFill>
                <a:latin typeface="Times New Roman" charset="0"/>
              </a:rPr>
              <a:t>Mank</a:t>
            </a:r>
            <a:r>
              <a:rPr lang="en-US" altLang="zh-CN" sz="1400" dirty="0">
                <a:solidFill>
                  <a:srgbClr val="000000"/>
                </a:solidFill>
                <a:latin typeface="Times New Roman" charset="0"/>
              </a:rPr>
              <a:t> A J G, et al. </a:t>
            </a:r>
            <a:r>
              <a:rPr lang="en-US" altLang="zh-CN" sz="1400" dirty="0" smtClean="0">
                <a:solidFill>
                  <a:srgbClr val="000000"/>
                </a:solidFill>
                <a:latin typeface="Times New Roman" charset="0"/>
              </a:rPr>
              <a:t>Catalytic processes monitored at </a:t>
            </a:r>
            <a:r>
              <a:rPr lang="en-US" altLang="zh-CN" sz="1400" dirty="0">
                <a:solidFill>
                  <a:srgbClr val="000000"/>
                </a:solidFill>
                <a:latin typeface="Times New Roman" charset="0"/>
              </a:rPr>
              <a:t>the nanoscale with tip-enhanced Raman spectroscopy[J]. Nature Nanotechnology, 2012, 7(9):583-6.</a:t>
            </a:r>
            <a:endParaRPr lang="zh-CN" altLang="en-US" sz="1400" dirty="0">
              <a:latin typeface="Times New Roman" charset="0"/>
            </a:endParaRPr>
          </a:p>
        </p:txBody>
      </p:sp>
      <p:sp>
        <p:nvSpPr>
          <p:cNvPr id="5" name="灯片编号占位符 13"/>
          <p:cNvSpPr>
            <a:spLocks noGrp="1"/>
          </p:cNvSpPr>
          <p:nvPr>
            <p:ph type="sldNum" sz="quarter" idx="12"/>
          </p:nvPr>
        </p:nvSpPr>
        <p:spPr>
          <a:xfrm>
            <a:off x="6588224" y="6436682"/>
            <a:ext cx="2133600" cy="365125"/>
          </a:xfrm>
        </p:spPr>
        <p:txBody>
          <a:bodyPr/>
          <a:lstStyle/>
          <a:p>
            <a:r>
              <a:rPr lang="en-US" altLang="zh-CN" smtClean="0"/>
              <a:t>13</a:t>
            </a:r>
            <a:endParaRPr lang="zh-CN" altLang="en-US" dirty="0"/>
          </a:p>
        </p:txBody>
      </p:sp>
    </p:spTree>
    <p:extLst>
      <p:ext uri="{BB962C8B-B14F-4D97-AF65-F5344CB8AC3E}">
        <p14:creationId xmlns:p14="http://schemas.microsoft.com/office/powerpoint/2010/main" val="614457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04" y="-29029"/>
            <a:ext cx="4866910" cy="738664"/>
          </a:xfrm>
          <a:prstGeom prst="rect">
            <a:avLst/>
          </a:prstGeom>
        </p:spPr>
        <p:txBody>
          <a:bodyPr wrap="none">
            <a:spAutoFit/>
          </a:bodyPr>
          <a:lstStyle/>
          <a:p>
            <a:pPr>
              <a:lnSpc>
                <a:spcPct val="150000"/>
              </a:lnSpc>
            </a:pPr>
            <a:r>
              <a:rPr lang="en-US" altLang="zh-CN" sz="2800" b="1" dirty="0">
                <a:solidFill>
                  <a:schemeClr val="bg1"/>
                </a:solidFill>
                <a:latin typeface="Times New Roman" charset="0"/>
                <a:cs typeface="Times New Roman" charset="0"/>
              </a:rPr>
              <a:t>Catalytic processes monitored </a:t>
            </a:r>
            <a:endParaRPr lang="zh-CN" altLang="en-US" sz="2800" dirty="0">
              <a:solidFill>
                <a:schemeClr val="bg1"/>
              </a:solidFill>
              <a:latin typeface="Times New Roman" charset="0"/>
            </a:endParaRPr>
          </a:p>
        </p:txBody>
      </p:sp>
      <p:pic>
        <p:nvPicPr>
          <p:cNvPr id="4" name="图片 3"/>
          <p:cNvPicPr>
            <a:picLocks noChangeAspect="1"/>
          </p:cNvPicPr>
          <p:nvPr/>
        </p:nvPicPr>
        <p:blipFill>
          <a:blip r:embed="rId3"/>
          <a:stretch>
            <a:fillRect/>
          </a:stretch>
        </p:blipFill>
        <p:spPr>
          <a:xfrm>
            <a:off x="1115616" y="1700808"/>
            <a:ext cx="6985000" cy="3670300"/>
          </a:xfrm>
          <a:prstGeom prst="rect">
            <a:avLst/>
          </a:prstGeom>
        </p:spPr>
      </p:pic>
      <p:sp>
        <p:nvSpPr>
          <p:cNvPr id="5" name="灯片编号占位符 13"/>
          <p:cNvSpPr>
            <a:spLocks noGrp="1"/>
          </p:cNvSpPr>
          <p:nvPr>
            <p:ph type="sldNum" sz="quarter" idx="12"/>
          </p:nvPr>
        </p:nvSpPr>
        <p:spPr>
          <a:xfrm>
            <a:off x="6553200" y="6356350"/>
            <a:ext cx="2133600" cy="365125"/>
          </a:xfrm>
        </p:spPr>
        <p:txBody>
          <a:bodyPr/>
          <a:lstStyle/>
          <a:p>
            <a:r>
              <a:rPr lang="en-US" altLang="zh-CN" dirty="0" smtClean="0"/>
              <a:t>14</a:t>
            </a:r>
            <a:endParaRPr lang="zh-CN" altLang="en-US" dirty="0"/>
          </a:p>
        </p:txBody>
      </p:sp>
    </p:spTree>
    <p:extLst>
      <p:ext uri="{BB962C8B-B14F-4D97-AF65-F5344CB8AC3E}">
        <p14:creationId xmlns:p14="http://schemas.microsoft.com/office/powerpoint/2010/main" val="19123278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04" y="-29029"/>
            <a:ext cx="4966296" cy="738664"/>
          </a:xfrm>
          <a:prstGeom prst="rect">
            <a:avLst/>
          </a:prstGeom>
        </p:spPr>
        <p:txBody>
          <a:bodyPr wrap="none">
            <a:spAutoFit/>
          </a:bodyPr>
          <a:lstStyle/>
          <a:p>
            <a:pPr>
              <a:lnSpc>
                <a:spcPct val="150000"/>
              </a:lnSpc>
            </a:pPr>
            <a:r>
              <a:rPr lang="en-US" altLang="zh-CN" sz="2800" b="1" dirty="0">
                <a:solidFill>
                  <a:schemeClr val="bg1"/>
                </a:solidFill>
                <a:latin typeface="Times New Roman" charset="0"/>
                <a:cs typeface="Times New Roman" charset="0"/>
              </a:rPr>
              <a:t>Catalytic processes monitored </a:t>
            </a:r>
            <a:r>
              <a:rPr lang="en-US" altLang="zh-CN" sz="2800" b="1" dirty="0" smtClean="0">
                <a:solidFill>
                  <a:schemeClr val="bg1"/>
                </a:solidFill>
                <a:latin typeface="Times New Roman" charset="0"/>
                <a:cs typeface="Times New Roman" charset="0"/>
              </a:rPr>
              <a:t> </a:t>
            </a:r>
            <a:endParaRPr lang="zh-CN" altLang="en-US" sz="2800" dirty="0">
              <a:solidFill>
                <a:schemeClr val="bg1"/>
              </a:solidFill>
              <a:latin typeface="Times New Roman" charset="0"/>
            </a:endParaRPr>
          </a:p>
        </p:txBody>
      </p:sp>
      <p:grpSp>
        <p:nvGrpSpPr>
          <p:cNvPr id="5" name="组 4"/>
          <p:cNvGrpSpPr/>
          <p:nvPr/>
        </p:nvGrpSpPr>
        <p:grpSpPr>
          <a:xfrm>
            <a:off x="4932040" y="908720"/>
            <a:ext cx="3816424" cy="4888897"/>
            <a:chOff x="7785079" y="555777"/>
            <a:chExt cx="4076190" cy="5523809"/>
          </a:xfrm>
        </p:grpSpPr>
        <p:pic>
          <p:nvPicPr>
            <p:cNvPr id="6" name="图片 5"/>
            <p:cNvPicPr>
              <a:picLocks noChangeAspect="1"/>
            </p:cNvPicPr>
            <p:nvPr/>
          </p:nvPicPr>
          <p:blipFill>
            <a:blip r:embed="rId3"/>
            <a:stretch>
              <a:fillRect/>
            </a:stretch>
          </p:blipFill>
          <p:spPr>
            <a:xfrm>
              <a:off x="7785079" y="555777"/>
              <a:ext cx="4076190" cy="5523809"/>
            </a:xfrm>
            <a:prstGeom prst="rect">
              <a:avLst/>
            </a:prstGeom>
          </p:spPr>
        </p:pic>
        <p:cxnSp>
          <p:nvCxnSpPr>
            <p:cNvPr id="7" name="直接连接符 8"/>
            <p:cNvCxnSpPr/>
            <p:nvPr/>
          </p:nvCxnSpPr>
          <p:spPr>
            <a:xfrm>
              <a:off x="10261376" y="934387"/>
              <a:ext cx="0" cy="45816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 name="组 12"/>
          <p:cNvGrpSpPr/>
          <p:nvPr/>
        </p:nvGrpSpPr>
        <p:grpSpPr>
          <a:xfrm>
            <a:off x="467544" y="815401"/>
            <a:ext cx="3816424" cy="4911836"/>
            <a:chOff x="6809136" y="0"/>
            <a:chExt cx="5382864" cy="6510166"/>
          </a:xfrm>
        </p:grpSpPr>
        <p:pic>
          <p:nvPicPr>
            <p:cNvPr id="14" name="图片 13"/>
            <p:cNvPicPr>
              <a:picLocks noChangeAspect="1"/>
            </p:cNvPicPr>
            <p:nvPr/>
          </p:nvPicPr>
          <p:blipFill>
            <a:blip r:embed="rId4"/>
            <a:stretch>
              <a:fillRect/>
            </a:stretch>
          </p:blipFill>
          <p:spPr>
            <a:xfrm>
              <a:off x="6809136" y="0"/>
              <a:ext cx="5382864" cy="6510166"/>
            </a:xfrm>
            <a:prstGeom prst="rect">
              <a:avLst/>
            </a:prstGeom>
          </p:spPr>
        </p:pic>
        <p:cxnSp>
          <p:nvCxnSpPr>
            <p:cNvPr id="15" name="直接连接符 11"/>
            <p:cNvCxnSpPr/>
            <p:nvPr/>
          </p:nvCxnSpPr>
          <p:spPr>
            <a:xfrm>
              <a:off x="9794798" y="2947390"/>
              <a:ext cx="0" cy="283748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2"/>
            <p:cNvCxnSpPr/>
            <p:nvPr/>
          </p:nvCxnSpPr>
          <p:spPr>
            <a:xfrm>
              <a:off x="10028862" y="2573705"/>
              <a:ext cx="0" cy="32111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3"/>
            <p:cNvCxnSpPr/>
            <p:nvPr/>
          </p:nvCxnSpPr>
          <p:spPr>
            <a:xfrm>
              <a:off x="8506255" y="2644045"/>
              <a:ext cx="0" cy="31349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6"/>
            <p:cNvCxnSpPr/>
            <p:nvPr/>
          </p:nvCxnSpPr>
          <p:spPr>
            <a:xfrm>
              <a:off x="9485477" y="438433"/>
              <a:ext cx="0" cy="20788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9" name="矩形 18"/>
          <p:cNvSpPr/>
          <p:nvPr/>
        </p:nvSpPr>
        <p:spPr>
          <a:xfrm>
            <a:off x="107504" y="6334780"/>
            <a:ext cx="8640960" cy="523220"/>
          </a:xfrm>
          <a:prstGeom prst="rect">
            <a:avLst/>
          </a:prstGeom>
        </p:spPr>
        <p:txBody>
          <a:bodyPr wrap="square">
            <a:spAutoFit/>
          </a:bodyPr>
          <a:lstStyle/>
          <a:p>
            <a:r>
              <a:rPr lang="en-US" altLang="zh-CN" sz="1400" dirty="0">
                <a:solidFill>
                  <a:srgbClr val="000000"/>
                </a:solidFill>
                <a:latin typeface="Times New Roman" charset="0"/>
              </a:rPr>
              <a:t>Sun M, Zhang Z, Zheng H, et al. In-situ </a:t>
            </a:r>
            <a:r>
              <a:rPr lang="en-US" altLang="zh-CN" sz="1400" dirty="0" err="1">
                <a:solidFill>
                  <a:srgbClr val="000000"/>
                </a:solidFill>
                <a:latin typeface="Times New Roman" charset="0"/>
              </a:rPr>
              <a:t>plasmon</a:t>
            </a:r>
            <a:r>
              <a:rPr lang="en-US" altLang="zh-CN" sz="1400" dirty="0">
                <a:solidFill>
                  <a:srgbClr val="000000"/>
                </a:solidFill>
                <a:latin typeface="Times New Roman" charset="0"/>
              </a:rPr>
              <a:t>-driven chemical reactions revealed by high vacuum tip-enhanced Raman spectroscopy.[J]. Scientific Reports, 2012, 2(647):647-647.</a:t>
            </a:r>
            <a:endParaRPr lang="zh-CN" altLang="en-US" sz="1400" dirty="0">
              <a:latin typeface="Times New Roman" charset="0"/>
            </a:endParaRPr>
          </a:p>
        </p:txBody>
      </p:sp>
      <p:sp>
        <p:nvSpPr>
          <p:cNvPr id="3" name="矩形 2"/>
          <p:cNvSpPr/>
          <p:nvPr/>
        </p:nvSpPr>
        <p:spPr>
          <a:xfrm>
            <a:off x="2365057" y="961527"/>
            <a:ext cx="683200" cy="369332"/>
          </a:xfrm>
          <a:prstGeom prst="rect">
            <a:avLst/>
          </a:prstGeom>
        </p:spPr>
        <p:txBody>
          <a:bodyPr wrap="none">
            <a:spAutoFit/>
          </a:bodyPr>
          <a:lstStyle/>
          <a:p>
            <a:r>
              <a:rPr lang="en-US" altLang="zh-CN" dirty="0"/>
              <a:t>PNTP</a:t>
            </a:r>
            <a:endParaRPr lang="zh-CN" altLang="en-US" dirty="0"/>
          </a:p>
        </p:txBody>
      </p:sp>
      <p:sp>
        <p:nvSpPr>
          <p:cNvPr id="4" name="矩形 3"/>
          <p:cNvSpPr/>
          <p:nvPr/>
        </p:nvSpPr>
        <p:spPr>
          <a:xfrm>
            <a:off x="1738008" y="4581128"/>
            <a:ext cx="782587" cy="369332"/>
          </a:xfrm>
          <a:prstGeom prst="rect">
            <a:avLst/>
          </a:prstGeom>
        </p:spPr>
        <p:txBody>
          <a:bodyPr wrap="none">
            <a:spAutoFit/>
          </a:bodyPr>
          <a:lstStyle/>
          <a:p>
            <a:r>
              <a:rPr lang="en-US" altLang="zh-CN"/>
              <a:t>DMAB</a:t>
            </a:r>
            <a:endParaRPr lang="zh-CN" altLang="en-US" dirty="0"/>
          </a:p>
        </p:txBody>
      </p:sp>
      <p:sp>
        <p:nvSpPr>
          <p:cNvPr id="20" name="灯片编号占位符 13"/>
          <p:cNvSpPr>
            <a:spLocks noGrp="1"/>
          </p:cNvSpPr>
          <p:nvPr>
            <p:ph type="sldNum" sz="quarter" idx="12"/>
          </p:nvPr>
        </p:nvSpPr>
        <p:spPr>
          <a:xfrm>
            <a:off x="6553200" y="6356350"/>
            <a:ext cx="2133600" cy="365125"/>
          </a:xfrm>
        </p:spPr>
        <p:txBody>
          <a:bodyPr/>
          <a:lstStyle/>
          <a:p>
            <a:r>
              <a:rPr lang="en-US" altLang="zh-CN" dirty="0" smtClean="0"/>
              <a:t>15</a:t>
            </a:r>
            <a:endParaRPr lang="zh-CN" altLang="en-US" dirty="0"/>
          </a:p>
        </p:txBody>
      </p:sp>
    </p:spTree>
    <p:extLst>
      <p:ext uri="{BB962C8B-B14F-4D97-AF65-F5344CB8AC3E}">
        <p14:creationId xmlns:p14="http://schemas.microsoft.com/office/powerpoint/2010/main" val="7022778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04" y="-29029"/>
            <a:ext cx="5708550" cy="738664"/>
          </a:xfrm>
          <a:prstGeom prst="rect">
            <a:avLst/>
          </a:prstGeom>
        </p:spPr>
        <p:txBody>
          <a:bodyPr wrap="none">
            <a:spAutoFit/>
          </a:bodyPr>
          <a:lstStyle/>
          <a:p>
            <a:pPr>
              <a:lnSpc>
                <a:spcPct val="150000"/>
              </a:lnSpc>
            </a:pPr>
            <a:r>
              <a:rPr lang="en-US" altLang="zh-CN" sz="2800" b="1" dirty="0">
                <a:solidFill>
                  <a:schemeClr val="bg1"/>
                </a:solidFill>
                <a:latin typeface="Times New Roman" charset="0"/>
                <a:cs typeface="Times New Roman" charset="0"/>
              </a:rPr>
              <a:t>localized experimental temperature </a:t>
            </a:r>
            <a:endParaRPr lang="zh-CN" altLang="en-US" sz="2800" dirty="0">
              <a:solidFill>
                <a:schemeClr val="bg1"/>
              </a:solidFill>
              <a:latin typeface="Times New Roman" charset="0"/>
            </a:endParaRPr>
          </a:p>
        </p:txBody>
      </p:sp>
      <p:sp>
        <p:nvSpPr>
          <p:cNvPr id="3" name="矩形 2"/>
          <p:cNvSpPr/>
          <p:nvPr/>
        </p:nvSpPr>
        <p:spPr>
          <a:xfrm>
            <a:off x="107504" y="6301063"/>
            <a:ext cx="8640960" cy="523220"/>
          </a:xfrm>
          <a:prstGeom prst="rect">
            <a:avLst/>
          </a:prstGeom>
        </p:spPr>
        <p:txBody>
          <a:bodyPr wrap="square">
            <a:spAutoFit/>
          </a:bodyPr>
          <a:lstStyle/>
          <a:p>
            <a:r>
              <a:rPr lang="en-US" altLang="zh-CN" sz="1400" dirty="0">
                <a:solidFill>
                  <a:srgbClr val="000000"/>
                </a:solidFill>
                <a:latin typeface="Times New Roman" charset="0"/>
              </a:rPr>
              <a:t>Sun M, Zhang Z, Zheng H, et al. In-situ </a:t>
            </a:r>
            <a:r>
              <a:rPr lang="en-US" altLang="zh-CN" sz="1400" dirty="0" err="1">
                <a:solidFill>
                  <a:srgbClr val="000000"/>
                </a:solidFill>
                <a:latin typeface="Times New Roman" charset="0"/>
              </a:rPr>
              <a:t>plasmon</a:t>
            </a:r>
            <a:r>
              <a:rPr lang="en-US" altLang="zh-CN" sz="1400" dirty="0">
                <a:solidFill>
                  <a:srgbClr val="000000"/>
                </a:solidFill>
                <a:latin typeface="Times New Roman" charset="0"/>
              </a:rPr>
              <a:t>-driven chemical reactions revealed by high vacuum tip-enhanced Raman spectroscopy.[J]. Scientific Reports, 2012, 2(647):647-647.</a:t>
            </a:r>
            <a:endParaRPr lang="zh-CN" altLang="en-US" sz="1400" dirty="0">
              <a:latin typeface="Times New Roman" charset="0"/>
            </a:endParaRPr>
          </a:p>
        </p:txBody>
      </p:sp>
      <p:pic>
        <p:nvPicPr>
          <p:cNvPr id="4" name="图片 3"/>
          <p:cNvPicPr>
            <a:picLocks noChangeAspect="1"/>
          </p:cNvPicPr>
          <p:nvPr/>
        </p:nvPicPr>
        <p:blipFill>
          <a:blip r:embed="rId3"/>
          <a:stretch>
            <a:fillRect/>
          </a:stretch>
        </p:blipFill>
        <p:spPr>
          <a:xfrm>
            <a:off x="395536" y="1340768"/>
            <a:ext cx="5560735" cy="3960440"/>
          </a:xfrm>
          <a:prstGeom prst="rect">
            <a:avLst/>
          </a:prstGeom>
        </p:spPr>
      </p:pic>
      <p:pic>
        <p:nvPicPr>
          <p:cNvPr id="5" name="图片 4"/>
          <p:cNvPicPr>
            <a:picLocks noChangeAspect="1"/>
          </p:cNvPicPr>
          <p:nvPr/>
        </p:nvPicPr>
        <p:blipFill>
          <a:blip r:embed="rId4"/>
          <a:stretch>
            <a:fillRect/>
          </a:stretch>
        </p:blipFill>
        <p:spPr>
          <a:xfrm>
            <a:off x="6115713" y="3035946"/>
            <a:ext cx="2848775" cy="608421"/>
          </a:xfrm>
          <a:prstGeom prst="rect">
            <a:avLst/>
          </a:prstGeom>
        </p:spPr>
      </p:pic>
      <p:sp>
        <p:nvSpPr>
          <p:cNvPr id="6" name="矩形 5"/>
          <p:cNvSpPr/>
          <p:nvPr/>
        </p:nvSpPr>
        <p:spPr>
          <a:xfrm>
            <a:off x="6830611" y="4648977"/>
            <a:ext cx="1478290" cy="369332"/>
          </a:xfrm>
          <a:prstGeom prst="rect">
            <a:avLst/>
          </a:prstGeom>
        </p:spPr>
        <p:txBody>
          <a:bodyPr wrap="none">
            <a:spAutoFit/>
          </a:bodyPr>
          <a:lstStyle/>
          <a:p>
            <a:r>
              <a:rPr lang="en-US" altLang="zh-CN" dirty="0">
                <a:latin typeface="Times New Roman" charset="0"/>
                <a:ea typeface="Times New Roman" charset="0"/>
                <a:cs typeface="Times New Roman" charset="0"/>
              </a:rPr>
              <a:t>T=327 </a:t>
            </a:r>
            <a:r>
              <a:rPr lang="en-US" altLang="zh-CN" dirty="0" smtClean="0">
                <a:latin typeface="Times New Roman" charset="0"/>
                <a:ea typeface="Times New Roman" charset="0"/>
                <a:cs typeface="Times New Roman" charset="0"/>
              </a:rPr>
              <a:t>(±4) K</a:t>
            </a:r>
            <a:endParaRPr lang="zh-CN" altLang="en-US" dirty="0">
              <a:latin typeface="Times New Roman" charset="0"/>
              <a:ea typeface="Times New Roman" charset="0"/>
              <a:cs typeface="Times New Roman" charset="0"/>
            </a:endParaRPr>
          </a:p>
        </p:txBody>
      </p:sp>
      <p:sp>
        <p:nvSpPr>
          <p:cNvPr id="7" name="灯片编号占位符 13"/>
          <p:cNvSpPr>
            <a:spLocks noGrp="1"/>
          </p:cNvSpPr>
          <p:nvPr>
            <p:ph type="sldNum" sz="quarter" idx="12"/>
          </p:nvPr>
        </p:nvSpPr>
        <p:spPr>
          <a:xfrm>
            <a:off x="6553200" y="6356350"/>
            <a:ext cx="2133600" cy="365125"/>
          </a:xfrm>
        </p:spPr>
        <p:txBody>
          <a:bodyPr/>
          <a:lstStyle/>
          <a:p>
            <a:r>
              <a:rPr lang="en-US" altLang="zh-CN" dirty="0" smtClean="0"/>
              <a:t>16</a:t>
            </a:r>
            <a:endParaRPr lang="zh-CN" altLang="en-US" dirty="0"/>
          </a:p>
        </p:txBody>
      </p:sp>
    </p:spTree>
    <p:extLst>
      <p:ext uri="{BB962C8B-B14F-4D97-AF65-F5344CB8AC3E}">
        <p14:creationId xmlns:p14="http://schemas.microsoft.com/office/powerpoint/2010/main" val="14994599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04" y="-29029"/>
            <a:ext cx="3048783" cy="738664"/>
          </a:xfrm>
          <a:prstGeom prst="rect">
            <a:avLst/>
          </a:prstGeom>
        </p:spPr>
        <p:txBody>
          <a:bodyPr wrap="none">
            <a:spAutoFit/>
          </a:bodyPr>
          <a:lstStyle/>
          <a:p>
            <a:pPr lvl="0">
              <a:lnSpc>
                <a:spcPct val="150000"/>
              </a:lnSpc>
            </a:pPr>
            <a:r>
              <a:rPr lang="en-US" altLang="zh-CN" sz="2800" b="1" dirty="0">
                <a:solidFill>
                  <a:schemeClr val="bg1"/>
                </a:solidFill>
                <a:latin typeface="Times New Roman" charset="0"/>
              </a:rPr>
              <a:t>Organic solar-cells</a:t>
            </a:r>
            <a:endParaRPr lang="zh-CN" altLang="en-US" sz="2800" dirty="0">
              <a:solidFill>
                <a:schemeClr val="bg1"/>
              </a:solidFill>
              <a:latin typeface="Times New Roman" charset="0"/>
            </a:endParaRPr>
          </a:p>
        </p:txBody>
      </p:sp>
      <p:sp>
        <p:nvSpPr>
          <p:cNvPr id="4" name="矩形 3"/>
          <p:cNvSpPr/>
          <p:nvPr/>
        </p:nvSpPr>
        <p:spPr>
          <a:xfrm>
            <a:off x="107504" y="6237312"/>
            <a:ext cx="8915708" cy="738664"/>
          </a:xfrm>
          <a:prstGeom prst="rect">
            <a:avLst/>
          </a:prstGeom>
        </p:spPr>
        <p:txBody>
          <a:bodyPr wrap="square">
            <a:spAutoFit/>
          </a:bodyPr>
          <a:lstStyle/>
          <a:p>
            <a:r>
              <a:rPr lang="en-US" altLang="zh-CN" sz="1400" dirty="0">
                <a:solidFill>
                  <a:srgbClr val="1A1A1A"/>
                </a:solidFill>
                <a:latin typeface="ArialMT" charset="0"/>
              </a:rPr>
              <a:t>Wang, Xiao, et al. "High‐Resolution Spectroscopic Mapping of the Chemical Contrast from Nanometer Domains in P3HT: PCBM Organic Blend Films for Solar‐Cell Applications." </a:t>
            </a:r>
            <a:r>
              <a:rPr lang="en-US" altLang="zh-CN" sz="1400" i="1" dirty="0">
                <a:solidFill>
                  <a:srgbClr val="1A1A1A"/>
                </a:solidFill>
                <a:latin typeface="Arial-ItalicMT" charset="0"/>
              </a:rPr>
              <a:t>Advanced Functional Materials</a:t>
            </a:r>
            <a:r>
              <a:rPr lang="en-US" altLang="zh-CN" sz="1400" dirty="0">
                <a:solidFill>
                  <a:srgbClr val="1A1A1A"/>
                </a:solidFill>
                <a:latin typeface="ArialMT" charset="0"/>
              </a:rPr>
              <a:t> 20.3 (2010): 492-499.</a:t>
            </a:r>
            <a:endParaRPr lang="zh-CN" altLang="en-US" sz="1400" dirty="0">
              <a:latin typeface="Times New Roman" charset="0"/>
            </a:endParaRPr>
          </a:p>
        </p:txBody>
      </p:sp>
      <p:pic>
        <p:nvPicPr>
          <p:cNvPr id="5" name="图片 4"/>
          <p:cNvPicPr>
            <a:picLocks noChangeAspect="1"/>
          </p:cNvPicPr>
          <p:nvPr/>
        </p:nvPicPr>
        <p:blipFill>
          <a:blip r:embed="rId3"/>
          <a:stretch>
            <a:fillRect/>
          </a:stretch>
        </p:blipFill>
        <p:spPr>
          <a:xfrm>
            <a:off x="1460653" y="3555504"/>
            <a:ext cx="6008602" cy="2111130"/>
          </a:xfrm>
          <a:prstGeom prst="rect">
            <a:avLst/>
          </a:prstGeom>
        </p:spPr>
      </p:pic>
      <p:pic>
        <p:nvPicPr>
          <p:cNvPr id="6" name="图片 5"/>
          <p:cNvPicPr>
            <a:picLocks noChangeAspect="1"/>
          </p:cNvPicPr>
          <p:nvPr/>
        </p:nvPicPr>
        <p:blipFill>
          <a:blip r:embed="rId4"/>
          <a:stretch>
            <a:fillRect/>
          </a:stretch>
        </p:blipFill>
        <p:spPr>
          <a:xfrm>
            <a:off x="1460653" y="1017038"/>
            <a:ext cx="6008602" cy="2538466"/>
          </a:xfrm>
          <a:prstGeom prst="rect">
            <a:avLst/>
          </a:prstGeom>
        </p:spPr>
      </p:pic>
      <p:sp>
        <p:nvSpPr>
          <p:cNvPr id="7" name="文本框 6"/>
          <p:cNvSpPr txBox="1"/>
          <p:nvPr/>
        </p:nvSpPr>
        <p:spPr>
          <a:xfrm>
            <a:off x="1628784" y="3678241"/>
            <a:ext cx="736099" cy="369332"/>
          </a:xfrm>
          <a:prstGeom prst="rect">
            <a:avLst/>
          </a:prstGeom>
          <a:noFill/>
        </p:spPr>
        <p:txBody>
          <a:bodyPr wrap="none" rtlCol="0">
            <a:spAutoFit/>
          </a:bodyPr>
          <a:lstStyle/>
          <a:p>
            <a:r>
              <a:rPr kumimoji="1" lang="en-US" altLang="zh-CN" dirty="0" smtClean="0">
                <a:latin typeface="Times New Roman" charset="0"/>
                <a:ea typeface="Times New Roman" charset="0"/>
                <a:cs typeface="Times New Roman" charset="0"/>
              </a:rPr>
              <a:t>P3HT</a:t>
            </a:r>
            <a:endParaRPr kumimoji="1" lang="zh-CN" altLang="en-US" dirty="0">
              <a:latin typeface="Times New Roman" charset="0"/>
              <a:ea typeface="Times New Roman" charset="0"/>
              <a:cs typeface="Times New Roman" charset="0"/>
            </a:endParaRPr>
          </a:p>
        </p:txBody>
      </p:sp>
      <p:sp>
        <p:nvSpPr>
          <p:cNvPr id="8" name="文本框 7"/>
          <p:cNvSpPr txBox="1"/>
          <p:nvPr/>
        </p:nvSpPr>
        <p:spPr>
          <a:xfrm>
            <a:off x="1996833" y="4241737"/>
            <a:ext cx="825867" cy="369332"/>
          </a:xfrm>
          <a:prstGeom prst="rect">
            <a:avLst/>
          </a:prstGeom>
          <a:noFill/>
        </p:spPr>
        <p:txBody>
          <a:bodyPr wrap="none" rtlCol="0">
            <a:spAutoFit/>
          </a:bodyPr>
          <a:lstStyle/>
          <a:p>
            <a:r>
              <a:rPr kumimoji="1" lang="en-US" altLang="zh-CN" dirty="0" smtClean="0">
                <a:latin typeface="Times New Roman" charset="0"/>
                <a:ea typeface="Times New Roman" charset="0"/>
                <a:cs typeface="Times New Roman" charset="0"/>
              </a:rPr>
              <a:t>PCBM</a:t>
            </a:r>
            <a:endParaRPr kumimoji="1" lang="zh-CN" altLang="en-US" dirty="0">
              <a:latin typeface="Times New Roman" charset="0"/>
              <a:ea typeface="Times New Roman" charset="0"/>
              <a:cs typeface="Times New Roman" charset="0"/>
            </a:endParaRPr>
          </a:p>
        </p:txBody>
      </p:sp>
      <p:sp>
        <p:nvSpPr>
          <p:cNvPr id="9" name="灯片编号占位符 13"/>
          <p:cNvSpPr>
            <a:spLocks noGrp="1"/>
          </p:cNvSpPr>
          <p:nvPr>
            <p:ph type="sldNum" sz="quarter" idx="12"/>
          </p:nvPr>
        </p:nvSpPr>
        <p:spPr>
          <a:xfrm>
            <a:off x="6553200" y="6356350"/>
            <a:ext cx="2133600" cy="365125"/>
          </a:xfrm>
        </p:spPr>
        <p:txBody>
          <a:bodyPr/>
          <a:lstStyle/>
          <a:p>
            <a:r>
              <a:rPr lang="en-US" altLang="zh-CN" dirty="0" smtClean="0"/>
              <a:t>17</a:t>
            </a:r>
            <a:endParaRPr lang="zh-CN" altLang="en-US" dirty="0"/>
          </a:p>
        </p:txBody>
      </p:sp>
    </p:spTree>
    <p:extLst>
      <p:ext uri="{BB962C8B-B14F-4D97-AF65-F5344CB8AC3E}">
        <p14:creationId xmlns:p14="http://schemas.microsoft.com/office/powerpoint/2010/main" val="15360549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04" y="-29029"/>
            <a:ext cx="4145174" cy="738664"/>
          </a:xfrm>
          <a:prstGeom prst="rect">
            <a:avLst/>
          </a:prstGeom>
        </p:spPr>
        <p:txBody>
          <a:bodyPr wrap="none">
            <a:spAutoFit/>
          </a:bodyPr>
          <a:lstStyle/>
          <a:p>
            <a:pPr lvl="0">
              <a:lnSpc>
                <a:spcPct val="150000"/>
              </a:lnSpc>
            </a:pPr>
            <a:r>
              <a:rPr lang="en-US" altLang="zh-CN" sz="2800" b="1" dirty="0" smtClean="0">
                <a:solidFill>
                  <a:schemeClr val="bg1"/>
                </a:solidFill>
                <a:latin typeface="Times New Roman" charset="0"/>
                <a:cs typeface="Times New Roman" charset="0"/>
              </a:rPr>
              <a:t>2.</a:t>
            </a:r>
            <a:r>
              <a:rPr lang="zh-CN" altLang="en-US" sz="2800" b="1" dirty="0" smtClean="0">
                <a:solidFill>
                  <a:schemeClr val="bg1"/>
                </a:solidFill>
                <a:latin typeface="Times New Roman" charset="0"/>
                <a:cs typeface="Times New Roman" charset="0"/>
              </a:rPr>
              <a:t>  </a:t>
            </a:r>
            <a:r>
              <a:rPr lang="en-US" altLang="zh-CN" sz="2800" b="1" dirty="0" smtClean="0">
                <a:solidFill>
                  <a:schemeClr val="bg1"/>
                </a:solidFill>
                <a:latin typeface="Times New Roman" charset="0"/>
                <a:cs typeface="Times New Roman" charset="0"/>
              </a:rPr>
              <a:t>Application </a:t>
            </a:r>
            <a:r>
              <a:rPr lang="en-US" altLang="zh-CN" sz="2800" b="1" dirty="0">
                <a:solidFill>
                  <a:schemeClr val="bg1"/>
                </a:solidFill>
                <a:latin typeface="Times New Roman" charset="0"/>
                <a:cs typeface="Times New Roman" charset="0"/>
              </a:rPr>
              <a:t>in </a:t>
            </a:r>
            <a:r>
              <a:rPr lang="en-US" altLang="zh-CN" sz="2800" b="1" dirty="0" smtClean="0">
                <a:solidFill>
                  <a:schemeClr val="bg1"/>
                </a:solidFill>
                <a:latin typeface="Times New Roman" charset="0"/>
                <a:cs typeface="Times New Roman" charset="0"/>
              </a:rPr>
              <a:t>Biology </a:t>
            </a:r>
            <a:endParaRPr lang="zh-CN" altLang="en-US" sz="2800" dirty="0">
              <a:solidFill>
                <a:schemeClr val="bg1"/>
              </a:solidFill>
              <a:latin typeface="Times New Roman" charset="0"/>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1340768"/>
            <a:ext cx="5112952" cy="4380850"/>
          </a:xfrm>
          <a:prstGeom prst="rect">
            <a:avLst/>
          </a:prstGeom>
        </p:spPr>
      </p:pic>
      <p:sp>
        <p:nvSpPr>
          <p:cNvPr id="5" name="灯片编号占位符 13"/>
          <p:cNvSpPr>
            <a:spLocks noGrp="1"/>
          </p:cNvSpPr>
          <p:nvPr>
            <p:ph type="sldNum" sz="quarter" idx="12"/>
          </p:nvPr>
        </p:nvSpPr>
        <p:spPr>
          <a:xfrm>
            <a:off x="6553200" y="6356350"/>
            <a:ext cx="2133600" cy="365125"/>
          </a:xfrm>
        </p:spPr>
        <p:txBody>
          <a:bodyPr/>
          <a:lstStyle/>
          <a:p>
            <a:r>
              <a:rPr lang="en-US" altLang="zh-CN" dirty="0" smtClean="0"/>
              <a:t>18</a:t>
            </a:r>
            <a:endParaRPr lang="zh-CN" altLang="en-US" dirty="0"/>
          </a:p>
        </p:txBody>
      </p:sp>
    </p:spTree>
    <p:extLst>
      <p:ext uri="{BB962C8B-B14F-4D97-AF65-F5344CB8AC3E}">
        <p14:creationId xmlns:p14="http://schemas.microsoft.com/office/powerpoint/2010/main" val="1356524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64291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latin typeface="Times New Roman" charset="0"/>
                <a:cs typeface="Times New Roman" charset="0"/>
              </a:rPr>
              <a:t>Contents</a:t>
            </a:r>
            <a:endParaRPr lang="en-US" altLang="zh-CN" sz="2800" b="1" dirty="0" smtClean="0">
              <a:latin typeface="Times New Roman" charset="0"/>
              <a:cs typeface="Times New Roman" charset="0"/>
            </a:endParaRPr>
          </a:p>
        </p:txBody>
      </p:sp>
      <p:sp>
        <p:nvSpPr>
          <p:cNvPr id="6" name="矩形 5"/>
          <p:cNvSpPr/>
          <p:nvPr/>
        </p:nvSpPr>
        <p:spPr>
          <a:xfrm>
            <a:off x="0" y="6215082"/>
            <a:ext cx="9144000" cy="6429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charset="0"/>
            </a:endParaRPr>
          </a:p>
        </p:txBody>
      </p:sp>
      <p:sp>
        <p:nvSpPr>
          <p:cNvPr id="5" name="矩形 4"/>
          <p:cNvSpPr/>
          <p:nvPr/>
        </p:nvSpPr>
        <p:spPr>
          <a:xfrm>
            <a:off x="614306" y="784186"/>
            <a:ext cx="8072494" cy="5262979"/>
          </a:xfrm>
          <a:prstGeom prst="rect">
            <a:avLst/>
          </a:prstGeom>
        </p:spPr>
        <p:txBody>
          <a:bodyPr wrap="square">
            <a:spAutoFit/>
          </a:bodyPr>
          <a:lstStyle/>
          <a:p>
            <a:pPr marL="400050" indent="-400050">
              <a:lnSpc>
                <a:spcPct val="200000"/>
              </a:lnSpc>
              <a:buFontTx/>
              <a:buAutoNum type="romanUcPeriod"/>
            </a:pPr>
            <a:r>
              <a:rPr lang="en-US" altLang="zh-CN" sz="3200" b="1" dirty="0" smtClean="0">
                <a:latin typeface="Times New Roman" charset="0"/>
                <a:cs typeface="Times New Roman" charset="0"/>
              </a:rPr>
              <a:t> Principle</a:t>
            </a:r>
            <a:r>
              <a:rPr lang="zh-CN" altLang="en-US" sz="3200" b="1" dirty="0" smtClean="0">
                <a:latin typeface="Times New Roman" charset="0"/>
                <a:cs typeface="Times New Roman" charset="0"/>
              </a:rPr>
              <a:t> </a:t>
            </a:r>
            <a:r>
              <a:rPr lang="en-US" altLang="zh-CN" sz="3200" b="1" dirty="0" smtClean="0">
                <a:latin typeface="Times New Roman" charset="0"/>
                <a:cs typeface="Times New Roman" charset="0"/>
              </a:rPr>
              <a:t>and</a:t>
            </a:r>
            <a:r>
              <a:rPr lang="zh-CN" altLang="en-US" sz="3200" b="1" dirty="0" smtClean="0">
                <a:latin typeface="Times New Roman" charset="0"/>
                <a:cs typeface="Times New Roman" charset="0"/>
              </a:rPr>
              <a:t> </a:t>
            </a:r>
            <a:r>
              <a:rPr lang="en-US" altLang="zh-CN" sz="3200" b="1" dirty="0" smtClean="0">
                <a:latin typeface="Times New Roman" charset="0"/>
                <a:cs typeface="Times New Roman" charset="0"/>
              </a:rPr>
              <a:t>Development</a:t>
            </a:r>
            <a:r>
              <a:rPr lang="zh-CN" altLang="en-US" sz="3200" b="1" dirty="0" smtClean="0">
                <a:latin typeface="Times New Roman" charset="0"/>
                <a:cs typeface="Times New Roman" charset="0"/>
              </a:rPr>
              <a:t> </a:t>
            </a:r>
            <a:r>
              <a:rPr lang="en-US" altLang="zh-CN" sz="3200" b="1" dirty="0" smtClean="0">
                <a:latin typeface="Times New Roman" charset="0"/>
                <a:cs typeface="Times New Roman" charset="0"/>
              </a:rPr>
              <a:t>of</a:t>
            </a:r>
            <a:r>
              <a:rPr lang="zh-CN" altLang="en-US" sz="3200" b="1" dirty="0" smtClean="0">
                <a:latin typeface="Times New Roman" charset="0"/>
                <a:cs typeface="Times New Roman" charset="0"/>
              </a:rPr>
              <a:t> </a:t>
            </a:r>
            <a:r>
              <a:rPr lang="en-US" altLang="zh-CN" sz="3200" b="1" dirty="0" smtClean="0">
                <a:latin typeface="Times New Roman" charset="0"/>
                <a:cs typeface="Times New Roman" charset="0"/>
              </a:rPr>
              <a:t>TERS</a:t>
            </a:r>
            <a:r>
              <a:rPr lang="zh-CN" altLang="en-US" sz="3200" b="1" dirty="0" smtClean="0">
                <a:latin typeface="Times New Roman" charset="0"/>
                <a:cs typeface="Times New Roman" charset="0"/>
              </a:rPr>
              <a:t> </a:t>
            </a:r>
            <a:r>
              <a:rPr lang="en-US" altLang="zh-CN" sz="2000" b="1" dirty="0" smtClean="0">
                <a:latin typeface="Times New Roman" charset="0"/>
                <a:cs typeface="Times New Roman" charset="0"/>
              </a:rPr>
              <a:t>(</a:t>
            </a:r>
            <a:r>
              <a:rPr lang="zh-CN" altLang="en-US" sz="2000" b="1" dirty="0" smtClean="0">
                <a:latin typeface="Times New Roman" charset="0"/>
                <a:cs typeface="Times New Roman" charset="0"/>
              </a:rPr>
              <a:t>田野</a:t>
            </a:r>
            <a:r>
              <a:rPr lang="en-US" altLang="zh-CN" sz="2000" b="1" dirty="0" smtClean="0">
                <a:latin typeface="Times New Roman" charset="0"/>
                <a:cs typeface="Times New Roman" charset="0"/>
              </a:rPr>
              <a:t>)</a:t>
            </a:r>
            <a:r>
              <a:rPr lang="zh-CN" altLang="en-US" sz="2000" b="1" dirty="0" smtClean="0">
                <a:latin typeface="Times New Roman" charset="0"/>
                <a:cs typeface="Times New Roman" charset="0"/>
              </a:rPr>
              <a:t> </a:t>
            </a:r>
            <a:endParaRPr lang="en-US" altLang="zh-CN" sz="2000" b="1" dirty="0" smtClean="0">
              <a:latin typeface="Times New Roman" charset="0"/>
              <a:cs typeface="Times New Roman" charset="0"/>
            </a:endParaRPr>
          </a:p>
          <a:p>
            <a:pPr marL="400050" indent="-400050">
              <a:lnSpc>
                <a:spcPct val="200000"/>
              </a:lnSpc>
              <a:buFontTx/>
              <a:buAutoNum type="romanUcPeriod"/>
            </a:pPr>
            <a:r>
              <a:rPr lang="en-US" altLang="zh-CN" sz="3200" b="1" dirty="0" smtClean="0">
                <a:latin typeface="Times New Roman" charset="0"/>
                <a:cs typeface="Times New Roman" charset="0"/>
              </a:rPr>
              <a:t> </a:t>
            </a:r>
            <a:r>
              <a:rPr lang="en-US" altLang="zh-CN" sz="3200" b="1" dirty="0">
                <a:latin typeface="Times New Roman" charset="0"/>
                <a:cs typeface="Times New Roman" charset="0"/>
              </a:rPr>
              <a:t>A</a:t>
            </a:r>
            <a:r>
              <a:rPr lang="en-US" altLang="zh-CN" sz="3200" b="1" dirty="0" smtClean="0">
                <a:latin typeface="Times New Roman" charset="0"/>
                <a:cs typeface="Times New Roman" charset="0"/>
              </a:rPr>
              <a:t>pplication</a:t>
            </a:r>
            <a:r>
              <a:rPr lang="zh-CN" altLang="en-US" sz="3200" b="1" dirty="0" smtClean="0">
                <a:latin typeface="Times New Roman" charset="0"/>
                <a:cs typeface="Times New Roman" charset="0"/>
              </a:rPr>
              <a:t> </a:t>
            </a:r>
            <a:r>
              <a:rPr lang="en-US" altLang="zh-CN" sz="3200" b="1" dirty="0" smtClean="0">
                <a:latin typeface="Times New Roman" charset="0"/>
                <a:cs typeface="Times New Roman" charset="0"/>
              </a:rPr>
              <a:t>of TERS</a:t>
            </a:r>
          </a:p>
          <a:p>
            <a:pPr marL="914400" lvl="1" indent="-457200">
              <a:lnSpc>
                <a:spcPct val="150000"/>
              </a:lnSpc>
              <a:buFont typeface="+mj-lt"/>
              <a:buAutoNum type="arabicPeriod"/>
            </a:pPr>
            <a:r>
              <a:rPr lang="en-US" altLang="zh-CN" sz="2400" b="1" dirty="0" smtClean="0">
                <a:latin typeface="Times New Roman" charset="0"/>
                <a:cs typeface="Times New Roman" charset="0"/>
              </a:rPr>
              <a:t>Application in Physics</a:t>
            </a:r>
            <a:r>
              <a:rPr lang="zh-CN" altLang="en-US" sz="2400" b="1" dirty="0" smtClean="0">
                <a:latin typeface="Times New Roman" charset="0"/>
                <a:cs typeface="Times New Roman" charset="0"/>
              </a:rPr>
              <a:t> </a:t>
            </a:r>
            <a:r>
              <a:rPr lang="en-US" altLang="zh-CN" sz="2000" b="1" dirty="0" smtClean="0">
                <a:latin typeface="Times New Roman" charset="0"/>
                <a:cs typeface="Times New Roman" charset="0"/>
              </a:rPr>
              <a:t>(</a:t>
            </a:r>
            <a:r>
              <a:rPr lang="zh-CN" altLang="en-US" sz="2000" b="1" dirty="0" smtClean="0">
                <a:latin typeface="Times New Roman" charset="0"/>
                <a:cs typeface="Times New Roman" charset="0"/>
              </a:rPr>
              <a:t>沈剑飞、秦茂森</a:t>
            </a:r>
            <a:r>
              <a:rPr lang="en-US" altLang="zh-CN" sz="2000" b="1" dirty="0" smtClean="0">
                <a:latin typeface="Times New Roman" charset="0"/>
                <a:cs typeface="Times New Roman" charset="0"/>
              </a:rPr>
              <a:t>)</a:t>
            </a:r>
          </a:p>
          <a:p>
            <a:pPr marL="914400" lvl="1" indent="-457200">
              <a:lnSpc>
                <a:spcPct val="150000"/>
              </a:lnSpc>
              <a:buFont typeface="+mj-lt"/>
              <a:buAutoNum type="arabicPeriod"/>
            </a:pPr>
            <a:r>
              <a:rPr lang="en-US" altLang="zh-CN" sz="2400" b="1" dirty="0" smtClean="0">
                <a:latin typeface="Times New Roman" charset="0"/>
                <a:cs typeface="Times New Roman" charset="0"/>
              </a:rPr>
              <a:t>Application </a:t>
            </a:r>
            <a:r>
              <a:rPr lang="en-US" altLang="zh-CN" sz="2400" b="1" dirty="0">
                <a:latin typeface="Times New Roman" charset="0"/>
                <a:cs typeface="Times New Roman" charset="0"/>
              </a:rPr>
              <a:t>in </a:t>
            </a:r>
            <a:r>
              <a:rPr lang="en-US" altLang="zh-CN" sz="2400" b="1" dirty="0" smtClean="0">
                <a:latin typeface="Times New Roman" charset="0"/>
                <a:cs typeface="Times New Roman" charset="0"/>
              </a:rPr>
              <a:t>Chemistry </a:t>
            </a:r>
            <a:r>
              <a:rPr lang="en-US" altLang="zh-CN" sz="2000" b="1" dirty="0" smtClean="0">
                <a:latin typeface="Times New Roman" charset="0"/>
                <a:cs typeface="Times New Roman" charset="0"/>
              </a:rPr>
              <a:t>(</a:t>
            </a:r>
            <a:r>
              <a:rPr lang="zh-CN" altLang="en-US" sz="2000" b="1" dirty="0" smtClean="0">
                <a:latin typeface="Times New Roman" charset="0"/>
                <a:cs typeface="Times New Roman" charset="0"/>
              </a:rPr>
              <a:t>郄瑜、孙健</a:t>
            </a:r>
            <a:r>
              <a:rPr lang="en-US" altLang="zh-CN" sz="2000" b="1" dirty="0" smtClean="0">
                <a:latin typeface="Times New Roman" charset="0"/>
                <a:cs typeface="Times New Roman" charset="0"/>
              </a:rPr>
              <a:t>)</a:t>
            </a:r>
          </a:p>
          <a:p>
            <a:pPr marL="914400" lvl="1" indent="-457200">
              <a:lnSpc>
                <a:spcPct val="150000"/>
              </a:lnSpc>
              <a:buFont typeface="+mj-lt"/>
              <a:buAutoNum type="arabicPeriod"/>
            </a:pPr>
            <a:r>
              <a:rPr lang="en-US" altLang="zh-CN" sz="2400" b="1" dirty="0" smtClean="0">
                <a:latin typeface="Times New Roman" charset="0"/>
                <a:cs typeface="Times New Roman" charset="0"/>
              </a:rPr>
              <a:t>Application in Biology </a:t>
            </a:r>
            <a:r>
              <a:rPr lang="en-US" altLang="zh-CN" sz="2000" b="1" dirty="0" smtClean="0">
                <a:latin typeface="Times New Roman" charset="0"/>
                <a:cs typeface="Times New Roman" charset="0"/>
              </a:rPr>
              <a:t>(</a:t>
            </a:r>
            <a:r>
              <a:rPr lang="zh-CN" altLang="en-US" sz="2000" b="1" dirty="0" smtClean="0">
                <a:latin typeface="Times New Roman" charset="0"/>
                <a:cs typeface="Times New Roman" charset="0"/>
              </a:rPr>
              <a:t>黄宇亮、程博伟</a:t>
            </a:r>
            <a:r>
              <a:rPr lang="en-US" altLang="zh-CN" sz="2000" b="1" dirty="0" smtClean="0">
                <a:latin typeface="Times New Roman" charset="0"/>
                <a:cs typeface="Times New Roman" charset="0"/>
              </a:rPr>
              <a:t>)</a:t>
            </a:r>
            <a:endParaRPr lang="zh-CN" altLang="en-US" sz="2000" b="1" dirty="0">
              <a:latin typeface="Times New Roman" charset="0"/>
              <a:cs typeface="Times New Roman" charset="0"/>
            </a:endParaRPr>
          </a:p>
          <a:p>
            <a:pPr marL="400050" lvl="0" indent="-400050">
              <a:lnSpc>
                <a:spcPct val="200000"/>
              </a:lnSpc>
              <a:buFontTx/>
              <a:buAutoNum type="romanUcPeriod"/>
            </a:pPr>
            <a:r>
              <a:rPr lang="zh-CN" altLang="en-US" sz="3200" b="1" dirty="0">
                <a:solidFill>
                  <a:prstClr val="black"/>
                </a:solidFill>
                <a:latin typeface="Times New Roman" charset="0"/>
                <a:cs typeface="Times New Roman" charset="0"/>
              </a:rPr>
              <a:t> </a:t>
            </a:r>
            <a:r>
              <a:rPr lang="en-US" altLang="zh-CN" sz="3200" b="1" dirty="0" smtClean="0">
                <a:solidFill>
                  <a:prstClr val="black"/>
                </a:solidFill>
                <a:latin typeface="Times New Roman" charset="0"/>
                <a:cs typeface="Times New Roman" charset="0"/>
              </a:rPr>
              <a:t>Summary</a:t>
            </a:r>
            <a:endParaRPr lang="en-US" altLang="zh-CN" sz="3200" b="1" dirty="0">
              <a:solidFill>
                <a:prstClr val="black"/>
              </a:solidFill>
              <a:latin typeface="Times New Roman" charset="0"/>
              <a:cs typeface="Times New Roman" charset="0"/>
            </a:endParaRPr>
          </a:p>
          <a:p>
            <a:pPr lvl="1">
              <a:lnSpc>
                <a:spcPct val="150000"/>
              </a:lnSpc>
            </a:pPr>
            <a:endParaRPr lang="zh-CN" altLang="en-US" sz="2400" b="1" dirty="0">
              <a:latin typeface="Times New Roman" charset="0"/>
              <a:cs typeface="Times New Roman" charset="0"/>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2</a:t>
            </a:fld>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04" y="-29029"/>
            <a:ext cx="7481022" cy="738664"/>
          </a:xfrm>
          <a:prstGeom prst="rect">
            <a:avLst/>
          </a:prstGeom>
        </p:spPr>
        <p:txBody>
          <a:bodyPr wrap="none">
            <a:spAutoFit/>
          </a:bodyPr>
          <a:lstStyle/>
          <a:p>
            <a:pPr>
              <a:lnSpc>
                <a:spcPct val="150000"/>
              </a:lnSpc>
            </a:pPr>
            <a:r>
              <a:rPr lang="zh-CN" altLang="en-US" sz="2800" b="1" dirty="0" smtClean="0">
                <a:solidFill>
                  <a:schemeClr val="bg1"/>
                </a:solidFill>
                <a:latin typeface="Times New Roman" charset="0"/>
                <a:cs typeface="Times New Roman" charset="0"/>
              </a:rPr>
              <a:t> </a:t>
            </a:r>
            <a:r>
              <a:rPr lang="en-US" altLang="zh-CN" sz="2800" dirty="0">
                <a:solidFill>
                  <a:schemeClr val="bg1"/>
                </a:solidFill>
                <a:latin typeface="Times New Roman" charset="0"/>
              </a:rPr>
              <a:t>Exploring secondary structure of Amyloid fibrils </a:t>
            </a:r>
            <a:r>
              <a:rPr lang="en-US" altLang="zh-CN" sz="2800" b="1" dirty="0" smtClean="0">
                <a:solidFill>
                  <a:schemeClr val="bg1"/>
                </a:solidFill>
                <a:latin typeface="Times New Roman" charset="0"/>
                <a:cs typeface="Times New Roman" charset="0"/>
              </a:rPr>
              <a:t> </a:t>
            </a:r>
            <a:endParaRPr lang="zh-CN" altLang="en-US" sz="2800" dirty="0">
              <a:solidFill>
                <a:schemeClr val="bg1"/>
              </a:solidFill>
              <a:latin typeface="Times New Roman" charset="0"/>
            </a:endParaRPr>
          </a:p>
        </p:txBody>
      </p:sp>
      <p:pic>
        <p:nvPicPr>
          <p:cNvPr id="3" name="图片 2"/>
          <p:cNvPicPr>
            <a:picLocks noChangeAspect="1"/>
          </p:cNvPicPr>
          <p:nvPr/>
        </p:nvPicPr>
        <p:blipFill>
          <a:blip r:embed="rId3"/>
          <a:stretch>
            <a:fillRect/>
          </a:stretch>
        </p:blipFill>
        <p:spPr>
          <a:xfrm>
            <a:off x="395536" y="1340768"/>
            <a:ext cx="4283998" cy="4344336"/>
          </a:xfrm>
          <a:prstGeom prst="rect">
            <a:avLst/>
          </a:prstGeom>
        </p:spPr>
      </p:pic>
      <p:pic>
        <p:nvPicPr>
          <p:cNvPr id="4" name="图片 3"/>
          <p:cNvPicPr>
            <a:picLocks noChangeAspect="1"/>
          </p:cNvPicPr>
          <p:nvPr/>
        </p:nvPicPr>
        <p:blipFill>
          <a:blip r:embed="rId4"/>
          <a:stretch>
            <a:fillRect/>
          </a:stretch>
        </p:blipFill>
        <p:spPr>
          <a:xfrm>
            <a:off x="4932040" y="1628800"/>
            <a:ext cx="3824359" cy="3726105"/>
          </a:xfrm>
          <a:prstGeom prst="rect">
            <a:avLst/>
          </a:prstGeom>
        </p:spPr>
      </p:pic>
      <p:sp>
        <p:nvSpPr>
          <p:cNvPr id="5" name="矩形 4"/>
          <p:cNvSpPr/>
          <p:nvPr/>
        </p:nvSpPr>
        <p:spPr>
          <a:xfrm>
            <a:off x="107504" y="6274070"/>
            <a:ext cx="8648895" cy="523220"/>
          </a:xfrm>
          <a:prstGeom prst="rect">
            <a:avLst/>
          </a:prstGeom>
        </p:spPr>
        <p:txBody>
          <a:bodyPr wrap="square">
            <a:spAutoFit/>
          </a:bodyPr>
          <a:lstStyle/>
          <a:p>
            <a:r>
              <a:rPr lang="en-US" altLang="zh-CN" sz="1400" dirty="0" err="1">
                <a:solidFill>
                  <a:srgbClr val="000000"/>
                </a:solidFill>
                <a:latin typeface="Times New Roman" charset="0"/>
              </a:rPr>
              <a:t>Deckert-Gaudig</a:t>
            </a:r>
            <a:r>
              <a:rPr lang="en-US" altLang="zh-CN" sz="1400" dirty="0">
                <a:solidFill>
                  <a:srgbClr val="000000"/>
                </a:solidFill>
                <a:latin typeface="Times New Roman" charset="0"/>
              </a:rPr>
              <a:t> T, </a:t>
            </a:r>
            <a:r>
              <a:rPr lang="en-US" altLang="zh-CN" sz="1400" dirty="0" err="1">
                <a:solidFill>
                  <a:srgbClr val="000000"/>
                </a:solidFill>
                <a:latin typeface="Times New Roman" charset="0"/>
              </a:rPr>
              <a:t>Kämmer</a:t>
            </a:r>
            <a:r>
              <a:rPr lang="en-US" altLang="zh-CN" sz="1400" dirty="0">
                <a:solidFill>
                  <a:srgbClr val="000000"/>
                </a:solidFill>
                <a:latin typeface="Times New Roman" charset="0"/>
              </a:rPr>
              <a:t> E, </a:t>
            </a:r>
            <a:r>
              <a:rPr lang="en-US" altLang="zh-CN" sz="1400" dirty="0" err="1">
                <a:solidFill>
                  <a:srgbClr val="000000"/>
                </a:solidFill>
                <a:latin typeface="Times New Roman" charset="0"/>
              </a:rPr>
              <a:t>Deckert</a:t>
            </a:r>
            <a:r>
              <a:rPr lang="en-US" altLang="zh-CN" sz="1400" dirty="0">
                <a:solidFill>
                  <a:srgbClr val="000000"/>
                </a:solidFill>
                <a:latin typeface="Times New Roman" charset="0"/>
              </a:rPr>
              <a:t> V. Tracking of nanoscale structural variations on a single amyloid fibril with tip-enhanced Raman scattering.[J]. Journal of </a:t>
            </a:r>
            <a:r>
              <a:rPr lang="en-US" altLang="zh-CN" sz="1400" dirty="0" err="1">
                <a:solidFill>
                  <a:srgbClr val="000000"/>
                </a:solidFill>
                <a:latin typeface="Times New Roman" charset="0"/>
              </a:rPr>
              <a:t>Biophotonics</a:t>
            </a:r>
            <a:r>
              <a:rPr lang="en-US" altLang="zh-CN" sz="1400" dirty="0">
                <a:solidFill>
                  <a:srgbClr val="000000"/>
                </a:solidFill>
                <a:latin typeface="Times New Roman" charset="0"/>
              </a:rPr>
              <a:t>, 2012, 5(3):215–219.</a:t>
            </a:r>
            <a:endParaRPr lang="zh-CN" altLang="en-US" sz="1400" dirty="0">
              <a:latin typeface="Times New Roman" charset="0"/>
            </a:endParaRPr>
          </a:p>
        </p:txBody>
      </p:sp>
      <p:sp>
        <p:nvSpPr>
          <p:cNvPr id="6" name="灯片编号占位符 13"/>
          <p:cNvSpPr>
            <a:spLocks noGrp="1"/>
          </p:cNvSpPr>
          <p:nvPr>
            <p:ph type="sldNum" sz="quarter" idx="12"/>
          </p:nvPr>
        </p:nvSpPr>
        <p:spPr>
          <a:xfrm>
            <a:off x="6553200" y="6356350"/>
            <a:ext cx="2133600" cy="365125"/>
          </a:xfrm>
        </p:spPr>
        <p:txBody>
          <a:bodyPr/>
          <a:lstStyle/>
          <a:p>
            <a:r>
              <a:rPr lang="en-US" altLang="zh-CN" dirty="0" smtClean="0"/>
              <a:t>19</a:t>
            </a:r>
            <a:endParaRPr lang="zh-CN" altLang="en-US" dirty="0"/>
          </a:p>
        </p:txBody>
      </p:sp>
    </p:spTree>
    <p:extLst>
      <p:ext uri="{BB962C8B-B14F-4D97-AF65-F5344CB8AC3E}">
        <p14:creationId xmlns:p14="http://schemas.microsoft.com/office/powerpoint/2010/main" val="1132101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04" y="-29029"/>
            <a:ext cx="8584017" cy="738664"/>
          </a:xfrm>
          <a:prstGeom prst="rect">
            <a:avLst/>
          </a:prstGeom>
        </p:spPr>
        <p:txBody>
          <a:bodyPr wrap="none">
            <a:spAutoFit/>
          </a:bodyPr>
          <a:lstStyle/>
          <a:p>
            <a:pPr>
              <a:lnSpc>
                <a:spcPct val="150000"/>
              </a:lnSpc>
            </a:pPr>
            <a:r>
              <a:rPr lang="en-US" altLang="zh-CN" sz="2800" dirty="0" smtClean="0">
                <a:solidFill>
                  <a:schemeClr val="bg1"/>
                </a:solidFill>
                <a:latin typeface="times" charset="0"/>
              </a:rPr>
              <a:t>Molecular</a:t>
            </a:r>
            <a:r>
              <a:rPr lang="en-US" altLang="zh-CN" sz="2800" dirty="0" smtClean="0">
                <a:solidFill>
                  <a:schemeClr val="bg1"/>
                </a:solidFill>
                <a:latin typeface="Times New Roman" charset="0"/>
              </a:rPr>
              <a:t> </a:t>
            </a:r>
            <a:r>
              <a:rPr lang="en-US" altLang="zh-CN" sz="2800" dirty="0">
                <a:solidFill>
                  <a:schemeClr val="bg1"/>
                </a:solidFill>
                <a:latin typeface="Times New Roman" charset="0"/>
              </a:rPr>
              <a:t>Characterization of DNA Double Strand </a:t>
            </a:r>
            <a:r>
              <a:rPr lang="en-US" altLang="zh-CN" sz="2800" dirty="0" smtClean="0">
                <a:solidFill>
                  <a:schemeClr val="bg1"/>
                </a:solidFill>
                <a:latin typeface="Times New Roman" charset="0"/>
              </a:rPr>
              <a:t>Breaks</a:t>
            </a:r>
            <a:endParaRPr lang="zh-CN" altLang="en-US" sz="2800" dirty="0">
              <a:solidFill>
                <a:schemeClr val="bg1"/>
              </a:solidFill>
              <a:latin typeface="Times New Roman" charset="0"/>
            </a:endParaRPr>
          </a:p>
        </p:txBody>
      </p:sp>
      <p:pic>
        <p:nvPicPr>
          <p:cNvPr id="3" name="图片 2"/>
          <p:cNvPicPr>
            <a:picLocks noChangeAspect="1"/>
          </p:cNvPicPr>
          <p:nvPr/>
        </p:nvPicPr>
        <p:blipFill>
          <a:blip r:embed="rId3"/>
          <a:stretch>
            <a:fillRect/>
          </a:stretch>
        </p:blipFill>
        <p:spPr>
          <a:xfrm>
            <a:off x="1547664" y="764704"/>
            <a:ext cx="6336704" cy="5296206"/>
          </a:xfrm>
          <a:prstGeom prst="rect">
            <a:avLst/>
          </a:prstGeom>
        </p:spPr>
      </p:pic>
      <p:sp>
        <p:nvSpPr>
          <p:cNvPr id="4" name="文本框 3"/>
          <p:cNvSpPr txBox="1"/>
          <p:nvPr/>
        </p:nvSpPr>
        <p:spPr>
          <a:xfrm>
            <a:off x="107504" y="6331423"/>
            <a:ext cx="8857360" cy="523220"/>
          </a:xfrm>
          <a:prstGeom prst="rect">
            <a:avLst/>
          </a:prstGeom>
          <a:noFill/>
        </p:spPr>
        <p:txBody>
          <a:bodyPr wrap="square" rtlCol="0">
            <a:spAutoFit/>
          </a:bodyPr>
          <a:lstStyle/>
          <a:p>
            <a:r>
              <a:rPr lang="en-US" altLang="zh-CN" sz="1400" dirty="0" err="1">
                <a:latin typeface="Times New Roman" charset="0"/>
              </a:rPr>
              <a:t>Lipiec</a:t>
            </a:r>
            <a:r>
              <a:rPr lang="en-US" altLang="zh-CN" sz="1400" dirty="0">
                <a:latin typeface="Times New Roman" charset="0"/>
              </a:rPr>
              <a:t> E, </a:t>
            </a:r>
            <a:r>
              <a:rPr lang="en-US" altLang="zh-CN" sz="1400" dirty="0" err="1">
                <a:latin typeface="Times New Roman" charset="0"/>
              </a:rPr>
              <a:t>Sekine</a:t>
            </a:r>
            <a:r>
              <a:rPr lang="en-US" altLang="zh-CN" sz="1400" dirty="0">
                <a:latin typeface="Times New Roman" charset="0"/>
              </a:rPr>
              <a:t> R, </a:t>
            </a:r>
            <a:r>
              <a:rPr lang="en-US" altLang="zh-CN" sz="1400" dirty="0" err="1">
                <a:latin typeface="Times New Roman" charset="0"/>
              </a:rPr>
              <a:t>Bielecki</a:t>
            </a:r>
            <a:r>
              <a:rPr lang="en-US" altLang="zh-CN" sz="1400" dirty="0">
                <a:latin typeface="Times New Roman" charset="0"/>
              </a:rPr>
              <a:t> J, et al. Molecular Characterization of DNA Double Strand Breaks with Tip-Enhanced Raman Scattering †[J]. </a:t>
            </a:r>
            <a:r>
              <a:rPr lang="en-US" altLang="zh-CN" sz="1400" dirty="0" err="1">
                <a:latin typeface="Times New Roman" charset="0"/>
              </a:rPr>
              <a:t>Angewandte</a:t>
            </a:r>
            <a:r>
              <a:rPr lang="en-US" altLang="zh-CN" sz="1400" dirty="0">
                <a:latin typeface="Times New Roman" charset="0"/>
              </a:rPr>
              <a:t> </a:t>
            </a:r>
            <a:r>
              <a:rPr lang="en-US" altLang="zh-CN" sz="1400" dirty="0" err="1">
                <a:latin typeface="Times New Roman" charset="0"/>
              </a:rPr>
              <a:t>Chemie</a:t>
            </a:r>
            <a:r>
              <a:rPr lang="en-US" altLang="zh-CN" sz="1400" dirty="0">
                <a:latin typeface="Times New Roman" charset="0"/>
              </a:rPr>
              <a:t> International Edition, 2014, 53(1):169-72.</a:t>
            </a:r>
            <a:endParaRPr lang="zh-CN" altLang="en-US" sz="1400" dirty="0">
              <a:latin typeface="Times New Roman" charset="0"/>
            </a:endParaRPr>
          </a:p>
        </p:txBody>
      </p:sp>
      <p:sp>
        <p:nvSpPr>
          <p:cNvPr id="5" name="灯片编号占位符 13"/>
          <p:cNvSpPr>
            <a:spLocks noGrp="1"/>
          </p:cNvSpPr>
          <p:nvPr>
            <p:ph type="sldNum" sz="quarter" idx="12"/>
          </p:nvPr>
        </p:nvSpPr>
        <p:spPr>
          <a:xfrm>
            <a:off x="6553200" y="6356350"/>
            <a:ext cx="2133600" cy="365125"/>
          </a:xfrm>
        </p:spPr>
        <p:txBody>
          <a:bodyPr/>
          <a:lstStyle/>
          <a:p>
            <a:r>
              <a:rPr lang="en-US" altLang="zh-CN" dirty="0" smtClean="0"/>
              <a:t>20</a:t>
            </a:r>
            <a:endParaRPr lang="zh-CN" altLang="en-US" dirty="0"/>
          </a:p>
        </p:txBody>
      </p:sp>
    </p:spTree>
    <p:extLst>
      <p:ext uri="{BB962C8B-B14F-4D97-AF65-F5344CB8AC3E}">
        <p14:creationId xmlns:p14="http://schemas.microsoft.com/office/powerpoint/2010/main" val="10009958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04" y="-29029"/>
            <a:ext cx="1702710" cy="738664"/>
          </a:xfrm>
          <a:prstGeom prst="rect">
            <a:avLst/>
          </a:prstGeom>
        </p:spPr>
        <p:txBody>
          <a:bodyPr wrap="none">
            <a:spAutoFit/>
          </a:bodyPr>
          <a:lstStyle/>
          <a:p>
            <a:pPr>
              <a:lnSpc>
                <a:spcPct val="150000"/>
              </a:lnSpc>
            </a:pPr>
            <a:r>
              <a:rPr lang="en-US" altLang="zh-CN" sz="2800" b="1" dirty="0" smtClean="0">
                <a:solidFill>
                  <a:schemeClr val="bg1"/>
                </a:solidFill>
                <a:latin typeface="Times New Roman" charset="0"/>
              </a:rPr>
              <a:t>Summary</a:t>
            </a:r>
          </a:p>
        </p:txBody>
      </p:sp>
      <p:sp>
        <p:nvSpPr>
          <p:cNvPr id="4" name="文本框 3"/>
          <p:cNvSpPr txBox="1"/>
          <p:nvPr/>
        </p:nvSpPr>
        <p:spPr>
          <a:xfrm>
            <a:off x="683568" y="1484784"/>
            <a:ext cx="5088252" cy="2708434"/>
          </a:xfrm>
          <a:prstGeom prst="rect">
            <a:avLst/>
          </a:prstGeom>
          <a:noFill/>
        </p:spPr>
        <p:txBody>
          <a:bodyPr wrap="none" rtlCol="0">
            <a:spAutoFit/>
          </a:bodyPr>
          <a:lstStyle/>
          <a:p>
            <a:r>
              <a:rPr kumimoji="1" lang="en-US" altLang="zh-CN" sz="3200" b="1" dirty="0" smtClean="0">
                <a:latin typeface="Times New Roman" charset="0"/>
              </a:rPr>
              <a:t>Development</a:t>
            </a:r>
            <a:r>
              <a:rPr kumimoji="1" lang="zh-CN" altLang="en-US" sz="3200" b="1" dirty="0" smtClean="0">
                <a:latin typeface="Times New Roman" charset="0"/>
              </a:rPr>
              <a:t> </a:t>
            </a:r>
            <a:r>
              <a:rPr kumimoji="1" lang="en-US" altLang="zh-CN" sz="3200" b="1" dirty="0" smtClean="0">
                <a:latin typeface="Times New Roman" charset="0"/>
              </a:rPr>
              <a:t>in</a:t>
            </a:r>
            <a:r>
              <a:rPr kumimoji="1" lang="zh-CN" altLang="en-US" sz="3200" b="1" dirty="0" smtClean="0">
                <a:latin typeface="Times New Roman" charset="0"/>
              </a:rPr>
              <a:t> </a:t>
            </a:r>
            <a:r>
              <a:rPr kumimoji="1" lang="en-US" altLang="zh-CN" sz="3200" b="1" dirty="0" smtClean="0">
                <a:latin typeface="Times New Roman" charset="0"/>
              </a:rPr>
              <a:t>the</a:t>
            </a:r>
            <a:r>
              <a:rPr kumimoji="1" lang="zh-CN" altLang="en-US" sz="3200" b="1" dirty="0" smtClean="0">
                <a:latin typeface="Times New Roman" charset="0"/>
              </a:rPr>
              <a:t> </a:t>
            </a:r>
            <a:r>
              <a:rPr kumimoji="1" lang="en-US" altLang="zh-CN" sz="3200" b="1" dirty="0">
                <a:latin typeface="Times New Roman" charset="0"/>
              </a:rPr>
              <a:t>F</a:t>
            </a:r>
            <a:r>
              <a:rPr kumimoji="1" lang="en-US" altLang="zh-CN" sz="3200" b="1" dirty="0" smtClean="0">
                <a:latin typeface="Times New Roman" charset="0"/>
              </a:rPr>
              <a:t>ortune</a:t>
            </a:r>
            <a:endParaRPr kumimoji="1" lang="zh-CN" altLang="en-US" sz="3200" b="1" dirty="0" smtClean="0">
              <a:latin typeface="Times New Roman" charset="0"/>
            </a:endParaRPr>
          </a:p>
          <a:p>
            <a:endParaRPr kumimoji="1" lang="zh-CN" altLang="en-US" dirty="0">
              <a:latin typeface="Times New Roman" charset="0"/>
            </a:endParaRPr>
          </a:p>
          <a:p>
            <a:pPr marL="342900" indent="-342900">
              <a:buFont typeface="Wingdings" charset="2"/>
              <a:buChar char="Ø"/>
            </a:pPr>
            <a:r>
              <a:rPr kumimoji="1" lang="en-US" altLang="zh-CN" sz="2400" dirty="0" smtClean="0">
                <a:latin typeface="Times New Roman" charset="0"/>
              </a:rPr>
              <a:t>Higher</a:t>
            </a:r>
            <a:r>
              <a:rPr kumimoji="1" lang="zh-CN" altLang="en-US" sz="2400" dirty="0" smtClean="0">
                <a:latin typeface="Times New Roman" charset="0"/>
              </a:rPr>
              <a:t> </a:t>
            </a:r>
            <a:r>
              <a:rPr kumimoji="1" lang="en-US" altLang="zh-CN" sz="2400" dirty="0">
                <a:latin typeface="Times New Roman" charset="0"/>
              </a:rPr>
              <a:t>S</a:t>
            </a:r>
            <a:r>
              <a:rPr lang="en-US" altLang="zh-CN" sz="2400" dirty="0">
                <a:latin typeface="Times New Roman" charset="0"/>
              </a:rPr>
              <a:t>patial</a:t>
            </a:r>
            <a:r>
              <a:rPr kumimoji="1" lang="zh-CN" altLang="en-US" sz="2400" dirty="0">
                <a:latin typeface="Times New Roman" charset="0"/>
              </a:rPr>
              <a:t> </a:t>
            </a:r>
            <a:r>
              <a:rPr kumimoji="1" lang="en-US" altLang="zh-CN" sz="2400" dirty="0" smtClean="0">
                <a:latin typeface="Times New Roman" charset="0"/>
              </a:rPr>
              <a:t>Resolution (to A)</a:t>
            </a:r>
          </a:p>
          <a:p>
            <a:pPr marL="342900" indent="-342900">
              <a:buFont typeface="Wingdings" charset="2"/>
              <a:buChar char="Ø"/>
            </a:pPr>
            <a:endParaRPr kumimoji="1" lang="en-US" altLang="zh-CN" sz="2400" dirty="0">
              <a:latin typeface="Times New Roman" charset="0"/>
            </a:endParaRPr>
          </a:p>
          <a:p>
            <a:pPr marL="342900" indent="-342900">
              <a:buFont typeface="Wingdings" charset="2"/>
              <a:buChar char="Ø"/>
            </a:pPr>
            <a:r>
              <a:rPr kumimoji="1" lang="en-US" altLang="zh-CN" sz="2400" dirty="0" smtClean="0">
                <a:latin typeface="Times New Roman" charset="0"/>
              </a:rPr>
              <a:t>Combine</a:t>
            </a:r>
            <a:r>
              <a:rPr kumimoji="1" lang="zh-CN" altLang="en-US" sz="2400" dirty="0" smtClean="0">
                <a:latin typeface="Times New Roman" charset="0"/>
              </a:rPr>
              <a:t> </a:t>
            </a:r>
            <a:r>
              <a:rPr kumimoji="1" lang="en-US" altLang="zh-CN" sz="2400" dirty="0">
                <a:latin typeface="Times New Roman" charset="0"/>
              </a:rPr>
              <a:t>W</a:t>
            </a:r>
            <a:r>
              <a:rPr kumimoji="1" lang="en-US" altLang="zh-CN" sz="2400" dirty="0" smtClean="0">
                <a:latin typeface="Times New Roman" charset="0"/>
              </a:rPr>
              <a:t>ith</a:t>
            </a:r>
            <a:r>
              <a:rPr kumimoji="1" lang="zh-CN" altLang="en-US" sz="2400" dirty="0" smtClean="0">
                <a:latin typeface="Times New Roman" charset="0"/>
              </a:rPr>
              <a:t> </a:t>
            </a:r>
            <a:r>
              <a:rPr kumimoji="1" lang="en-US" altLang="zh-CN" sz="2400" dirty="0">
                <a:latin typeface="Times New Roman" charset="0"/>
              </a:rPr>
              <a:t>T</a:t>
            </a:r>
            <a:r>
              <a:rPr kumimoji="1" lang="en-US" altLang="zh-CN" sz="2400" dirty="0" smtClean="0">
                <a:latin typeface="Times New Roman" charset="0"/>
              </a:rPr>
              <a:t>ime</a:t>
            </a:r>
            <a:r>
              <a:rPr kumimoji="1" lang="zh-CN" altLang="en-US" sz="2400" dirty="0" smtClean="0">
                <a:latin typeface="Times New Roman" charset="0"/>
              </a:rPr>
              <a:t> </a:t>
            </a:r>
            <a:r>
              <a:rPr kumimoji="1" lang="en-US" altLang="zh-CN" sz="2400" dirty="0">
                <a:latin typeface="Times New Roman" charset="0"/>
              </a:rPr>
              <a:t>Resolution </a:t>
            </a:r>
            <a:endParaRPr kumimoji="1" lang="zh-CN" altLang="en-US" sz="2400" dirty="0" smtClean="0">
              <a:latin typeface="Times New Roman" charset="0"/>
            </a:endParaRPr>
          </a:p>
          <a:p>
            <a:pPr marL="342900" indent="-342900">
              <a:buFont typeface="Wingdings" charset="2"/>
              <a:buChar char="Ø"/>
            </a:pPr>
            <a:endParaRPr kumimoji="1" lang="zh-CN" altLang="en-US" sz="2400" dirty="0">
              <a:latin typeface="Times New Roman" charset="0"/>
            </a:endParaRPr>
          </a:p>
          <a:p>
            <a:pPr marL="342900" indent="-342900">
              <a:buFont typeface="Wingdings" charset="2"/>
              <a:buChar char="Ø"/>
            </a:pPr>
            <a:r>
              <a:rPr kumimoji="1" lang="mr-IN" altLang="zh-CN" sz="2400" dirty="0" smtClean="0">
                <a:latin typeface="Times New Roman" charset="0"/>
              </a:rPr>
              <a:t>……</a:t>
            </a:r>
            <a:r>
              <a:rPr kumimoji="1" lang="en-US" altLang="zh-CN" sz="2400" dirty="0" smtClean="0">
                <a:latin typeface="Times New Roman" charset="0"/>
              </a:rPr>
              <a:t>.</a:t>
            </a:r>
            <a:endParaRPr kumimoji="1" lang="zh-CN" altLang="en-US" sz="2400" dirty="0">
              <a:latin typeface="Times New Roman" charset="0"/>
            </a:endParaRPr>
          </a:p>
        </p:txBody>
      </p:sp>
      <p:sp>
        <p:nvSpPr>
          <p:cNvPr id="5" name="灯片编号占位符 13"/>
          <p:cNvSpPr>
            <a:spLocks noGrp="1"/>
          </p:cNvSpPr>
          <p:nvPr>
            <p:ph type="sldNum" sz="quarter" idx="12"/>
          </p:nvPr>
        </p:nvSpPr>
        <p:spPr>
          <a:xfrm>
            <a:off x="6553200" y="6356350"/>
            <a:ext cx="2133600" cy="365125"/>
          </a:xfrm>
        </p:spPr>
        <p:txBody>
          <a:bodyPr/>
          <a:lstStyle/>
          <a:p>
            <a:r>
              <a:rPr lang="en-US" altLang="zh-CN" dirty="0" smtClean="0"/>
              <a:t>21</a:t>
            </a:r>
            <a:endParaRPr lang="zh-CN" altLang="en-US" dirty="0"/>
          </a:p>
        </p:txBody>
      </p:sp>
    </p:spTree>
    <p:extLst>
      <p:ext uri="{BB962C8B-B14F-4D97-AF65-F5344CB8AC3E}">
        <p14:creationId xmlns:p14="http://schemas.microsoft.com/office/powerpoint/2010/main" val="18637409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64291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smtClean="0">
                <a:latin typeface="Times New Roman" charset="0"/>
                <a:cs typeface="Times New Roman" charset="0"/>
              </a:rPr>
              <a:t>Surface Physics</a:t>
            </a:r>
            <a:endParaRPr lang="zh-CN" altLang="en-US" sz="2800" b="1" dirty="0">
              <a:latin typeface="Times New Roman" charset="0"/>
              <a:cs typeface="Times New Roman" charset="0"/>
            </a:endParaRPr>
          </a:p>
        </p:txBody>
      </p:sp>
      <p:sp>
        <p:nvSpPr>
          <p:cNvPr id="6" name="矩形 5"/>
          <p:cNvSpPr/>
          <p:nvPr/>
        </p:nvSpPr>
        <p:spPr>
          <a:xfrm>
            <a:off x="0" y="6215082"/>
            <a:ext cx="9144000" cy="6429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charset="0"/>
            </a:endParaRPr>
          </a:p>
        </p:txBody>
      </p:sp>
      <p:sp>
        <p:nvSpPr>
          <p:cNvPr id="5" name="矩形 4"/>
          <p:cNvSpPr/>
          <p:nvPr/>
        </p:nvSpPr>
        <p:spPr>
          <a:xfrm>
            <a:off x="827584" y="1906212"/>
            <a:ext cx="7358114" cy="830997"/>
          </a:xfrm>
          <a:prstGeom prst="rect">
            <a:avLst/>
          </a:prstGeom>
        </p:spPr>
        <p:txBody>
          <a:bodyPr wrap="square">
            <a:spAutoFit/>
          </a:bodyPr>
          <a:lstStyle/>
          <a:p>
            <a:pPr algn="ctr">
              <a:lnSpc>
                <a:spcPct val="150000"/>
              </a:lnSpc>
            </a:pPr>
            <a:r>
              <a:rPr lang="en-US" altLang="zh-CN" sz="3200" b="1" dirty="0" smtClean="0">
                <a:latin typeface="Times New Roman" charset="0"/>
                <a:ea typeface="Arial Unicode MS" pitchFamily="34" charset="-122"/>
                <a:cs typeface="Times New Roman" charset="0"/>
              </a:rPr>
              <a:t>Thanks</a:t>
            </a:r>
            <a:r>
              <a:rPr lang="zh-CN" altLang="en-US" sz="3200" b="1" dirty="0" smtClean="0">
                <a:latin typeface="Times New Roman" charset="0"/>
                <a:ea typeface="Arial Unicode MS" pitchFamily="34" charset="-122"/>
                <a:cs typeface="Times New Roman" charset="0"/>
              </a:rPr>
              <a:t> </a:t>
            </a:r>
            <a:r>
              <a:rPr lang="en-US" altLang="zh-CN" sz="3200" b="1" dirty="0" smtClean="0">
                <a:latin typeface="Times New Roman" charset="0"/>
                <a:ea typeface="Arial Unicode MS" pitchFamily="34" charset="-122"/>
                <a:cs typeface="Times New Roman" charset="0"/>
              </a:rPr>
              <a:t>for</a:t>
            </a:r>
            <a:r>
              <a:rPr lang="zh-CN" altLang="en-US" sz="3200" b="1" dirty="0" smtClean="0">
                <a:latin typeface="Times New Roman" charset="0"/>
                <a:ea typeface="Arial Unicode MS" pitchFamily="34" charset="-122"/>
                <a:cs typeface="Times New Roman" charset="0"/>
              </a:rPr>
              <a:t> </a:t>
            </a:r>
            <a:r>
              <a:rPr lang="en-US" altLang="zh-CN" sz="3200" b="1" dirty="0" smtClean="0">
                <a:latin typeface="Times New Roman" charset="0"/>
                <a:ea typeface="Arial Unicode MS" pitchFamily="34" charset="-122"/>
                <a:cs typeface="Times New Roman" charset="0"/>
              </a:rPr>
              <a:t>your</a:t>
            </a:r>
            <a:r>
              <a:rPr lang="zh-CN" altLang="en-US" sz="3200" b="1" dirty="0" smtClean="0">
                <a:latin typeface="Times New Roman" charset="0"/>
                <a:ea typeface="Arial Unicode MS" pitchFamily="34" charset="-122"/>
                <a:cs typeface="Times New Roman" charset="0"/>
              </a:rPr>
              <a:t> </a:t>
            </a:r>
            <a:r>
              <a:rPr lang="en-US" altLang="zh-CN" sz="3200" b="1" smtClean="0">
                <a:latin typeface="Times New Roman" charset="0"/>
                <a:ea typeface="Arial Unicode MS" pitchFamily="34" charset="-122"/>
                <a:cs typeface="Times New Roman" charset="0"/>
              </a:rPr>
              <a:t>Listening</a:t>
            </a:r>
            <a:r>
              <a:rPr lang="zh-CN" altLang="en-US" sz="3200" b="1" smtClean="0">
                <a:latin typeface="Times New Roman" charset="0"/>
                <a:ea typeface="Arial Unicode MS" pitchFamily="34" charset="-122"/>
                <a:cs typeface="Times New Roman" charset="0"/>
              </a:rPr>
              <a:t>！</a:t>
            </a:r>
            <a:r>
              <a:rPr lang="en-US" altLang="zh-CN" sz="3200" b="1" dirty="0" smtClean="0">
                <a:latin typeface="Times New Roman" charset="0"/>
                <a:ea typeface="Arial Unicode MS" pitchFamily="34" charset="-122"/>
                <a:cs typeface="Times New Roman" charset="0"/>
              </a:rPr>
              <a:t> </a:t>
            </a:r>
            <a:endParaRPr lang="en-US" altLang="zh-CN" sz="3200" b="1" dirty="0">
              <a:latin typeface="Times New Roman" charset="0"/>
              <a:ea typeface="Arial Unicode MS" pitchFamily="34" charset="-122"/>
              <a:cs typeface="Times New Roman" charset="0"/>
            </a:endParaRPr>
          </a:p>
        </p:txBody>
      </p:sp>
      <p:sp>
        <p:nvSpPr>
          <p:cNvPr id="7" name="TextBox 6"/>
          <p:cNvSpPr txBox="1"/>
          <p:nvPr/>
        </p:nvSpPr>
        <p:spPr>
          <a:xfrm>
            <a:off x="3840363" y="4000504"/>
            <a:ext cx="1647246" cy="584775"/>
          </a:xfrm>
          <a:prstGeom prst="rect">
            <a:avLst/>
          </a:prstGeom>
          <a:noFill/>
        </p:spPr>
        <p:txBody>
          <a:bodyPr wrap="none" rtlCol="0">
            <a:spAutoFit/>
          </a:bodyPr>
          <a:lstStyle/>
          <a:p>
            <a:pPr algn="ctr"/>
            <a:r>
              <a:rPr lang="en-US" altLang="zh-CN" sz="3200" b="1" dirty="0" smtClean="0">
                <a:latin typeface="Times New Roman" charset="0"/>
                <a:cs typeface="Times New Roman" charset="0"/>
              </a:rPr>
              <a:t>Group 4</a:t>
            </a:r>
            <a:endParaRPr lang="zh-CN" altLang="en-US" sz="3200" b="1" dirty="0">
              <a:latin typeface="Times New Roman" charset="0"/>
              <a:cs typeface="Times New Roman" charset="0"/>
            </a:endParaRPr>
          </a:p>
        </p:txBody>
      </p:sp>
      <p:sp>
        <p:nvSpPr>
          <p:cNvPr id="8" name="TextBox 7"/>
          <p:cNvSpPr txBox="1"/>
          <p:nvPr/>
        </p:nvSpPr>
        <p:spPr>
          <a:xfrm>
            <a:off x="3469067" y="5072074"/>
            <a:ext cx="2483372" cy="461665"/>
          </a:xfrm>
          <a:prstGeom prst="rect">
            <a:avLst/>
          </a:prstGeom>
          <a:noFill/>
        </p:spPr>
        <p:txBody>
          <a:bodyPr wrap="none" rtlCol="0">
            <a:spAutoFit/>
          </a:bodyPr>
          <a:lstStyle/>
          <a:p>
            <a:pPr algn="ctr"/>
            <a:r>
              <a:rPr lang="en-US" altLang="zh-CN" sz="2400" dirty="0" smtClean="0">
                <a:latin typeface="Times New Roman" charset="0"/>
                <a:cs typeface="Times New Roman" charset="0"/>
              </a:rPr>
              <a:t>November 8, 2016</a:t>
            </a:r>
            <a:endParaRPr lang="en-US" sz="2400" dirty="0" smtClean="0">
              <a:latin typeface="Times New Roman" charset="0"/>
              <a:cs typeface="Times New Roman" charset="0"/>
            </a:endParaRPr>
          </a:p>
        </p:txBody>
      </p:sp>
      <p:sp>
        <p:nvSpPr>
          <p:cNvPr id="14" name="灯片编号占位符 13"/>
          <p:cNvSpPr>
            <a:spLocks noGrp="1"/>
          </p:cNvSpPr>
          <p:nvPr>
            <p:ph type="sldNum" sz="quarter" idx="12"/>
          </p:nvPr>
        </p:nvSpPr>
        <p:spPr/>
        <p:txBody>
          <a:bodyPr/>
          <a:lstStyle/>
          <a:p>
            <a:fld id="{0C913308-F349-4B6D-A68A-DD1791B4A57B}" type="slidenum">
              <a:rPr lang="zh-CN" altLang="en-US" smtClean="0"/>
              <a:pPr/>
              <a:t>23</a:t>
            </a:fld>
            <a:endParaRPr lang="zh-CN" altLang="en-US" dirty="0"/>
          </a:p>
        </p:txBody>
      </p:sp>
    </p:spTree>
    <p:extLst>
      <p:ext uri="{BB962C8B-B14F-4D97-AF65-F5344CB8AC3E}">
        <p14:creationId xmlns:p14="http://schemas.microsoft.com/office/powerpoint/2010/main" val="1766169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64291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sz="2800" b="1" dirty="0" smtClean="0">
                <a:latin typeface="Times New Roman" charset="0"/>
                <a:cs typeface="Times New Roman" charset="0"/>
              </a:rPr>
              <a:t>Raman</a:t>
            </a:r>
            <a:r>
              <a:rPr lang="zh-CN" altLang="en-US" sz="2800" b="1" dirty="0" smtClean="0">
                <a:latin typeface="Times New Roman" charset="0"/>
                <a:cs typeface="Times New Roman" charset="0"/>
              </a:rPr>
              <a:t> </a:t>
            </a:r>
            <a:r>
              <a:rPr lang="en-US" altLang="zh-CN" sz="2800" b="1" dirty="0" smtClean="0">
                <a:latin typeface="Times New Roman" charset="0"/>
                <a:cs typeface="Times New Roman" charset="0"/>
              </a:rPr>
              <a:t>Spectroscopy</a:t>
            </a:r>
          </a:p>
        </p:txBody>
      </p:sp>
      <p:sp>
        <p:nvSpPr>
          <p:cNvPr id="6" name="矩形 5"/>
          <p:cNvSpPr/>
          <p:nvPr/>
        </p:nvSpPr>
        <p:spPr>
          <a:xfrm>
            <a:off x="0" y="6215082"/>
            <a:ext cx="9144000" cy="6429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chemeClr val="tx1"/>
              </a:solidFill>
              <a:latin typeface="Times New Roman" charset="0"/>
            </a:endParaRPr>
          </a:p>
        </p:txBody>
      </p:sp>
      <p:sp>
        <p:nvSpPr>
          <p:cNvPr id="14" name="灯片编号占位符 13"/>
          <p:cNvSpPr>
            <a:spLocks noGrp="1"/>
          </p:cNvSpPr>
          <p:nvPr>
            <p:ph type="sldNum" sz="quarter" idx="12"/>
          </p:nvPr>
        </p:nvSpPr>
        <p:spPr/>
        <p:txBody>
          <a:bodyPr/>
          <a:lstStyle/>
          <a:p>
            <a:fld id="{0C913308-F349-4B6D-A68A-DD1791B4A57B}" type="slidenum">
              <a:rPr lang="zh-CN" altLang="en-US" smtClean="0"/>
              <a:pPr/>
              <a:t>3</a:t>
            </a:fld>
            <a:endParaRPr lang="zh-CN" altLang="en-US" dirty="0"/>
          </a:p>
        </p:txBody>
      </p:sp>
      <p:pic>
        <p:nvPicPr>
          <p:cNvPr id="7" name="内容占位符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484784"/>
            <a:ext cx="4662051" cy="3672408"/>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800607"/>
            <a:ext cx="3498767" cy="2624076"/>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6049" y="4134677"/>
            <a:ext cx="3294798" cy="512524"/>
          </a:xfrm>
          <a:prstGeom prst="rect">
            <a:avLst/>
          </a:prstGeom>
        </p:spPr>
      </p:pic>
      <mc:AlternateContent xmlns:mc="http://schemas.openxmlformats.org/markup-compatibility/2006" xmlns:a14="http://schemas.microsoft.com/office/drawing/2010/main">
        <mc:Choice Requires="a14">
          <p:sp>
            <p:nvSpPr>
              <p:cNvPr id="10" name="文本框 9"/>
              <p:cNvSpPr txBox="1"/>
              <p:nvPr/>
            </p:nvSpPr>
            <p:spPr>
              <a:xfrm>
                <a:off x="6611938" y="5155951"/>
                <a:ext cx="85905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zh-CN" sz="2400" b="0" i="1" smtClean="0">
                              <a:solidFill>
                                <a:srgbClr val="FF0000"/>
                              </a:solidFill>
                              <a:latin typeface="Cambria Math" charset="0"/>
                            </a:rPr>
                          </m:ctrlPr>
                        </m:sSupPr>
                        <m:e>
                          <m:r>
                            <a:rPr kumimoji="1" lang="en-US" altLang="zh-CN" sz="2400" b="0" i="1" smtClean="0">
                              <a:solidFill>
                                <a:srgbClr val="FF0000"/>
                              </a:solidFill>
                              <a:latin typeface="Cambria Math" charset="0"/>
                            </a:rPr>
                            <m:t>10</m:t>
                          </m:r>
                        </m:e>
                        <m:sup>
                          <m:r>
                            <a:rPr kumimoji="1" lang="en-US" altLang="zh-CN" sz="2400" b="0" i="1" smtClean="0">
                              <a:solidFill>
                                <a:srgbClr val="FF0000"/>
                              </a:solidFill>
                              <a:latin typeface="Cambria Math" charset="0"/>
                            </a:rPr>
                            <m:t>−10</m:t>
                          </m:r>
                        </m:sup>
                      </m:sSup>
                    </m:oMath>
                  </m:oMathPara>
                </a14:m>
                <a:endParaRPr kumimoji="1" lang="zh-CN" altLang="en-US" sz="2400" dirty="0">
                  <a:latin typeface="Times New Roman" charset="0"/>
                </a:endParaRPr>
              </a:p>
            </p:txBody>
          </p:sp>
        </mc:Choice>
        <mc:Fallback xmlns="">
          <p:sp>
            <p:nvSpPr>
              <p:cNvPr id="10" name="文本框 9"/>
              <p:cNvSpPr txBox="1">
                <a:spLocks noRot="1" noChangeAspect="1" noMove="1" noResize="1" noEditPoints="1" noAdjustHandles="1" noChangeArrowheads="1" noChangeShapeType="1" noTextEdit="1"/>
              </p:cNvSpPr>
              <p:nvPr/>
            </p:nvSpPr>
            <p:spPr>
              <a:xfrm>
                <a:off x="6611938" y="5155951"/>
                <a:ext cx="859050" cy="461665"/>
              </a:xfrm>
              <a:prstGeom prst="rect">
                <a:avLst/>
              </a:prstGeom>
              <a:blipFill rotWithShape="0">
                <a:blip r:embed="rId6"/>
                <a:stretch>
                  <a:fillRect l="-2128" r="-7801"/>
                </a:stretch>
              </a:blipFill>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04" y="-29029"/>
            <a:ext cx="2957861" cy="738664"/>
          </a:xfrm>
          <a:prstGeom prst="rect">
            <a:avLst/>
          </a:prstGeom>
        </p:spPr>
        <p:txBody>
          <a:bodyPr wrap="none">
            <a:spAutoFit/>
          </a:bodyPr>
          <a:lstStyle/>
          <a:p>
            <a:pPr lvl="0">
              <a:lnSpc>
                <a:spcPct val="150000"/>
              </a:lnSpc>
            </a:pPr>
            <a:r>
              <a:rPr lang="en-US" altLang="zh-CN" sz="2800" b="1" dirty="0" smtClean="0">
                <a:solidFill>
                  <a:schemeClr val="bg1"/>
                </a:solidFill>
                <a:latin typeface="Times New Roman" charset="0"/>
              </a:rPr>
              <a:t>Principle</a:t>
            </a:r>
            <a:r>
              <a:rPr lang="zh-CN" altLang="en-US" sz="2800" b="1" dirty="0" smtClean="0">
                <a:solidFill>
                  <a:schemeClr val="bg1"/>
                </a:solidFill>
                <a:latin typeface="Times New Roman" charset="0"/>
              </a:rPr>
              <a:t> </a:t>
            </a:r>
            <a:r>
              <a:rPr lang="en-US" altLang="zh-CN" sz="2800" b="1" dirty="0" smtClean="0">
                <a:solidFill>
                  <a:schemeClr val="bg1"/>
                </a:solidFill>
                <a:latin typeface="Times New Roman" charset="0"/>
              </a:rPr>
              <a:t>of</a:t>
            </a:r>
            <a:r>
              <a:rPr lang="zh-CN" altLang="en-US" sz="2800" b="1" dirty="0" smtClean="0">
                <a:solidFill>
                  <a:schemeClr val="bg1"/>
                </a:solidFill>
                <a:latin typeface="Times New Roman" charset="0"/>
              </a:rPr>
              <a:t> </a:t>
            </a:r>
            <a:r>
              <a:rPr lang="en-US" altLang="zh-CN" sz="2800" b="1" dirty="0" smtClean="0">
                <a:solidFill>
                  <a:schemeClr val="bg1"/>
                </a:solidFill>
                <a:latin typeface="Times New Roman" charset="0"/>
              </a:rPr>
              <a:t>SERS</a:t>
            </a:r>
            <a:endParaRPr lang="zh-CN" altLang="en-US" sz="2800" b="1" dirty="0">
              <a:solidFill>
                <a:schemeClr val="bg1"/>
              </a:solidFill>
              <a:latin typeface="Times New Roman" charset="0"/>
            </a:endParaRPr>
          </a:p>
        </p:txBody>
      </p:sp>
      <p:grpSp>
        <p:nvGrpSpPr>
          <p:cNvPr id="8" name="组 7"/>
          <p:cNvGrpSpPr/>
          <p:nvPr/>
        </p:nvGrpSpPr>
        <p:grpSpPr>
          <a:xfrm>
            <a:off x="251520" y="1484784"/>
            <a:ext cx="10340975" cy="4398925"/>
            <a:chOff x="241454" y="1224421"/>
            <a:chExt cx="10340975" cy="4398925"/>
          </a:xfrm>
        </p:grpSpPr>
        <p:sp>
          <p:nvSpPr>
            <p:cNvPr id="3" name="文本占位符 5"/>
            <p:cNvSpPr txBox="1">
              <a:spLocks/>
            </p:cNvSpPr>
            <p:nvPr/>
          </p:nvSpPr>
          <p:spPr>
            <a:xfrm>
              <a:off x="241454" y="1224421"/>
              <a:ext cx="5157787" cy="441813"/>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zh-CN" dirty="0" smtClean="0">
                  <a:latin typeface="Times New Roman" charset="0"/>
                </a:rPr>
                <a:t>Electromagnetic Enhancement </a:t>
              </a:r>
            </a:p>
          </p:txBody>
        </p:sp>
        <p:pic>
          <p:nvPicPr>
            <p:cNvPr id="4" name="内容占位符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078190"/>
              <a:ext cx="4176464" cy="2112814"/>
            </a:xfrm>
            <a:prstGeom prst="rect">
              <a:avLst/>
            </a:prstGeom>
          </p:spPr>
        </p:pic>
        <p:sp>
          <p:nvSpPr>
            <p:cNvPr id="5" name="文本占位符 7"/>
            <p:cNvSpPr txBox="1">
              <a:spLocks/>
            </p:cNvSpPr>
            <p:nvPr/>
          </p:nvSpPr>
          <p:spPr>
            <a:xfrm>
              <a:off x="5399241" y="1224421"/>
              <a:ext cx="5183188" cy="411956"/>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zh-CN" dirty="0" smtClean="0">
                  <a:latin typeface="Times New Roman" charset="0"/>
                </a:rPr>
                <a:t>Chemical Enhancement </a:t>
              </a:r>
            </a:p>
          </p:txBody>
        </p:sp>
        <mc:AlternateContent xmlns:mc="http://schemas.openxmlformats.org/markup-compatibility/2006" xmlns:a14="http://schemas.microsoft.com/office/drawing/2010/main">
          <mc:Choice Requires="a14">
            <p:sp>
              <p:nvSpPr>
                <p:cNvPr id="6" name="内容占位符 8"/>
                <p:cNvSpPr txBox="1">
                  <a:spLocks/>
                </p:cNvSpPr>
                <p:nvPr/>
              </p:nvSpPr>
              <p:spPr>
                <a:xfrm>
                  <a:off x="5399241" y="2023346"/>
                  <a:ext cx="3061191" cy="3600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kumimoji="1" lang="zh-CN" altLang="en-US" sz="2400" dirty="0" smtClean="0">
                    <a:latin typeface="Times New Roman" charset="0"/>
                  </a:endParaRPr>
                </a:p>
                <a:p>
                  <a:pPr marL="0" indent="0">
                    <a:buNone/>
                  </a:pPr>
                  <a:endParaRPr kumimoji="1" lang="zh-CN" altLang="en-US" sz="2400" dirty="0">
                    <a:latin typeface="Times New Roman" charset="0"/>
                  </a:endParaRPr>
                </a:p>
                <a:p>
                  <a:pPr marL="0" indent="0">
                    <a:buNone/>
                  </a:pPr>
                  <a:r>
                    <a:rPr kumimoji="1" lang="en-US" altLang="zh-CN" sz="2400" dirty="0" smtClean="0">
                      <a:latin typeface="Times New Roman" charset="0"/>
                    </a:rPr>
                    <a:t>Charge</a:t>
                  </a:r>
                  <a:r>
                    <a:rPr kumimoji="1" lang="zh-CN" altLang="en-US" sz="2400" dirty="0" smtClean="0">
                      <a:latin typeface="Times New Roman" charset="0"/>
                    </a:rPr>
                    <a:t> </a:t>
                  </a:r>
                  <a:r>
                    <a:rPr kumimoji="1" lang="en-US" altLang="zh-CN" sz="2400" dirty="0" smtClean="0">
                      <a:latin typeface="Times New Roman" charset="0"/>
                    </a:rPr>
                    <a:t>transfer</a:t>
                  </a:r>
                  <a:endParaRPr kumimoji="1" lang="zh-CN" altLang="en-US" sz="2400" dirty="0" smtClean="0">
                    <a:latin typeface="Times New Roman" charset="0"/>
                  </a:endParaRPr>
                </a:p>
                <a:p>
                  <a:pPr marL="0" indent="0">
                    <a:buNone/>
                  </a:pPr>
                  <a:endParaRPr kumimoji="1" lang="zh-CN" altLang="en-US" sz="2400" dirty="0">
                    <a:latin typeface="Times New Roman" charset="0"/>
                  </a:endParaRPr>
                </a:p>
                <a:p>
                  <a:pPr marL="0" indent="0">
                    <a:buNone/>
                  </a:pPr>
                  <a:endParaRPr kumimoji="1" lang="zh-CN" altLang="en-US" sz="2000" dirty="0">
                    <a:latin typeface="Times New Roman" charset="0"/>
                  </a:endParaRPr>
                </a:p>
                <a:p>
                  <a:pPr marL="0" indent="0">
                    <a:buNone/>
                  </a:pPr>
                  <a14:m>
                    <m:oMathPara xmlns:m="http://schemas.openxmlformats.org/officeDocument/2006/math">
                      <m:oMathParaPr>
                        <m:jc m:val="left"/>
                      </m:oMathParaPr>
                      <m:oMath xmlns:m="http://schemas.openxmlformats.org/officeDocument/2006/math">
                        <m:sSup>
                          <m:sSupPr>
                            <m:ctrlPr>
                              <a:rPr kumimoji="1" lang="en-US" altLang="zh-CN" sz="2800" i="1" smtClean="0">
                                <a:solidFill>
                                  <a:srgbClr val="FF0000"/>
                                </a:solidFill>
                                <a:latin typeface="Cambria Math" charset="0"/>
                              </a:rPr>
                            </m:ctrlPr>
                          </m:sSupPr>
                          <m:e>
                            <m:r>
                              <a:rPr kumimoji="1" lang="en-US" altLang="zh-CN" sz="2800" i="1" smtClean="0">
                                <a:solidFill>
                                  <a:srgbClr val="FF0000"/>
                                </a:solidFill>
                                <a:latin typeface="Cambria Math" charset="0"/>
                              </a:rPr>
                              <m:t>10</m:t>
                            </m:r>
                          </m:e>
                          <m:sup>
                            <m:r>
                              <a:rPr kumimoji="1" lang="en-US" altLang="zh-CN" sz="2800" i="1" smtClean="0">
                                <a:solidFill>
                                  <a:srgbClr val="FF0000"/>
                                </a:solidFill>
                                <a:latin typeface="Cambria Math" charset="0"/>
                              </a:rPr>
                              <m:t>2</m:t>
                            </m:r>
                          </m:sup>
                        </m:sSup>
                      </m:oMath>
                    </m:oMathPara>
                  </a14:m>
                  <a:endParaRPr kumimoji="1" lang="zh-CN" altLang="en-US" dirty="0">
                    <a:latin typeface="Times New Roman" charset="0"/>
                  </a:endParaRPr>
                </a:p>
              </p:txBody>
            </p:sp>
          </mc:Choice>
          <mc:Fallback xmlns="">
            <p:sp>
              <p:nvSpPr>
                <p:cNvPr id="6" name="内容占位符 8"/>
                <p:cNvSpPr txBox="1">
                  <a:spLocks noRot="1" noChangeAspect="1" noMove="1" noResize="1" noEditPoints="1" noAdjustHandles="1" noChangeArrowheads="1" noChangeShapeType="1" noTextEdit="1"/>
                </p:cNvSpPr>
                <p:nvPr/>
              </p:nvSpPr>
              <p:spPr>
                <a:xfrm>
                  <a:off x="5399241" y="2023346"/>
                  <a:ext cx="3061191" cy="3600000"/>
                </a:xfrm>
                <a:prstGeom prst="rect">
                  <a:avLst/>
                </a:prstGeom>
                <a:blipFill rotWithShape="0">
                  <a:blip r:embed="rId3"/>
                  <a:stretch>
                    <a:fillRect l="-29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p:cNvSpPr txBox="1"/>
                <p:nvPr/>
              </p:nvSpPr>
              <p:spPr>
                <a:xfrm>
                  <a:off x="1118133" y="4191004"/>
                  <a:ext cx="65447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zh-CN" sz="2800" i="1" smtClean="0">
                                <a:solidFill>
                                  <a:srgbClr val="FF0000"/>
                                </a:solidFill>
                                <a:latin typeface="Cambria Math" charset="0"/>
                              </a:rPr>
                            </m:ctrlPr>
                          </m:sSupPr>
                          <m:e>
                            <m:r>
                              <a:rPr kumimoji="1" lang="en-US" altLang="zh-CN" sz="2800" b="0" i="1" smtClean="0">
                                <a:solidFill>
                                  <a:srgbClr val="FF0000"/>
                                </a:solidFill>
                                <a:latin typeface="Cambria Math" charset="0"/>
                              </a:rPr>
                              <m:t>10</m:t>
                            </m:r>
                          </m:e>
                          <m:sup>
                            <m:r>
                              <a:rPr kumimoji="1" lang="en-US" altLang="zh-CN" sz="2800" b="0" i="1" smtClean="0">
                                <a:solidFill>
                                  <a:srgbClr val="FF0000"/>
                                </a:solidFill>
                                <a:latin typeface="Cambria Math" charset="0"/>
                              </a:rPr>
                              <m:t>6</m:t>
                            </m:r>
                          </m:sup>
                        </m:sSup>
                      </m:oMath>
                    </m:oMathPara>
                  </a14:m>
                  <a:endParaRPr kumimoji="1" lang="zh-CN" altLang="en-US" dirty="0">
                    <a:latin typeface="Times New Roman" charset="0"/>
                  </a:endParaRPr>
                </a:p>
              </p:txBody>
            </p:sp>
          </mc:Choice>
          <mc:Fallback xmlns="">
            <p:sp>
              <p:nvSpPr>
                <p:cNvPr id="7" name="文本框 6"/>
                <p:cNvSpPr txBox="1">
                  <a:spLocks noRot="1" noChangeAspect="1" noMove="1" noResize="1" noEditPoints="1" noAdjustHandles="1" noChangeArrowheads="1" noChangeShapeType="1" noTextEdit="1"/>
                </p:cNvSpPr>
                <p:nvPr/>
              </p:nvSpPr>
              <p:spPr>
                <a:xfrm>
                  <a:off x="1118133" y="4191004"/>
                  <a:ext cx="654475" cy="430887"/>
                </a:xfrm>
                <a:prstGeom prst="rect">
                  <a:avLst/>
                </a:prstGeom>
                <a:blipFill rotWithShape="0">
                  <a:blip r:embed="rId4"/>
                  <a:stretch>
                    <a:fillRect/>
                  </a:stretch>
                </a:blipFill>
              </p:spPr>
              <p:txBody>
                <a:bodyPr/>
                <a:lstStyle/>
                <a:p>
                  <a:r>
                    <a:rPr lang="zh-CN" altLang="en-US">
                      <a:noFill/>
                    </a:rPr>
                    <a:t> </a:t>
                  </a:r>
                </a:p>
              </p:txBody>
            </p:sp>
          </mc:Fallback>
        </mc:AlternateContent>
      </p:grpSp>
      <p:sp>
        <p:nvSpPr>
          <p:cNvPr id="9" name="灯片编号占位符 13"/>
          <p:cNvSpPr>
            <a:spLocks noGrp="1"/>
          </p:cNvSpPr>
          <p:nvPr>
            <p:ph type="sldNum" sz="quarter" idx="12"/>
          </p:nvPr>
        </p:nvSpPr>
        <p:spPr>
          <a:xfrm>
            <a:off x="6553200" y="6356350"/>
            <a:ext cx="2133600" cy="365125"/>
          </a:xfrm>
        </p:spPr>
        <p:txBody>
          <a:bodyPr/>
          <a:lstStyle/>
          <a:p>
            <a:r>
              <a:rPr lang="en-US" altLang="zh-CN" dirty="0"/>
              <a:t>4</a:t>
            </a:r>
            <a:endParaRPr lang="zh-CN" altLang="en-US" dirty="0"/>
          </a:p>
        </p:txBody>
      </p:sp>
    </p:spTree>
    <p:extLst>
      <p:ext uri="{BB962C8B-B14F-4D97-AF65-F5344CB8AC3E}">
        <p14:creationId xmlns:p14="http://schemas.microsoft.com/office/powerpoint/2010/main" val="1363133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04" y="-29029"/>
            <a:ext cx="3695242" cy="738664"/>
          </a:xfrm>
          <a:prstGeom prst="rect">
            <a:avLst/>
          </a:prstGeom>
        </p:spPr>
        <p:txBody>
          <a:bodyPr wrap="none">
            <a:spAutoFit/>
          </a:bodyPr>
          <a:lstStyle/>
          <a:p>
            <a:pPr lvl="0">
              <a:lnSpc>
                <a:spcPct val="150000"/>
              </a:lnSpc>
            </a:pPr>
            <a:r>
              <a:rPr lang="en-US" altLang="zh-CN" sz="2800" b="1" dirty="0">
                <a:solidFill>
                  <a:schemeClr val="bg1"/>
                </a:solidFill>
                <a:latin typeface="Times New Roman" charset="0"/>
                <a:cs typeface="Times New Roman" charset="0"/>
              </a:rPr>
              <a:t>Development</a:t>
            </a:r>
            <a:r>
              <a:rPr lang="zh-CN" altLang="en-US" sz="2800" b="1" dirty="0">
                <a:solidFill>
                  <a:schemeClr val="bg1"/>
                </a:solidFill>
                <a:latin typeface="Times New Roman" charset="0"/>
                <a:cs typeface="Times New Roman" charset="0"/>
              </a:rPr>
              <a:t> </a:t>
            </a:r>
            <a:r>
              <a:rPr lang="en-US" altLang="zh-CN" sz="2800" b="1" dirty="0">
                <a:solidFill>
                  <a:schemeClr val="bg1"/>
                </a:solidFill>
                <a:latin typeface="Times New Roman" charset="0"/>
                <a:cs typeface="Times New Roman" charset="0"/>
              </a:rPr>
              <a:t>of</a:t>
            </a:r>
            <a:r>
              <a:rPr lang="zh-CN" altLang="en-US" sz="2800" b="1" dirty="0">
                <a:solidFill>
                  <a:schemeClr val="bg1"/>
                </a:solidFill>
                <a:latin typeface="Times New Roman" charset="0"/>
                <a:cs typeface="Times New Roman" charset="0"/>
              </a:rPr>
              <a:t> </a:t>
            </a:r>
            <a:r>
              <a:rPr lang="en-US" altLang="zh-CN" sz="2800" b="1" dirty="0">
                <a:solidFill>
                  <a:schemeClr val="bg1"/>
                </a:solidFill>
                <a:latin typeface="Times New Roman" charset="0"/>
                <a:cs typeface="Times New Roman" charset="0"/>
              </a:rPr>
              <a:t>TERS</a:t>
            </a:r>
            <a:endParaRPr lang="zh-CN" altLang="en-US" sz="2800" dirty="0">
              <a:solidFill>
                <a:schemeClr val="bg1"/>
              </a:solidFill>
              <a:latin typeface="Times New Roman" charset="0"/>
            </a:endParaRPr>
          </a:p>
        </p:txBody>
      </p:sp>
      <p:grpSp>
        <p:nvGrpSpPr>
          <p:cNvPr id="8" name="组 7"/>
          <p:cNvGrpSpPr/>
          <p:nvPr/>
        </p:nvGrpSpPr>
        <p:grpSpPr>
          <a:xfrm>
            <a:off x="539552" y="1340768"/>
            <a:ext cx="7958227" cy="4013412"/>
            <a:chOff x="838200" y="1350719"/>
            <a:chExt cx="10755923" cy="5155589"/>
          </a:xfrm>
        </p:grpSpPr>
        <p:sp>
          <p:nvSpPr>
            <p:cNvPr id="9" name="圆角矩形 8"/>
            <p:cNvSpPr/>
            <p:nvPr/>
          </p:nvSpPr>
          <p:spPr>
            <a:xfrm>
              <a:off x="5043853" y="1350719"/>
              <a:ext cx="2104293" cy="11228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bg1"/>
                </a:solidFill>
                <a:latin typeface="Times New Roman" charset="0"/>
              </a:endParaRPr>
            </a:p>
          </p:txBody>
        </p:sp>
        <p:sp>
          <p:nvSpPr>
            <p:cNvPr id="10" name="圆角矩形 9"/>
            <p:cNvSpPr/>
            <p:nvPr/>
          </p:nvSpPr>
          <p:spPr>
            <a:xfrm>
              <a:off x="5043853" y="5383457"/>
              <a:ext cx="2104293" cy="11228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bg1"/>
                </a:solidFill>
                <a:latin typeface="Times New Roman" charset="0"/>
              </a:endParaRPr>
            </a:p>
          </p:txBody>
        </p:sp>
        <p:sp>
          <p:nvSpPr>
            <p:cNvPr id="11" name="圆角矩形 10"/>
            <p:cNvSpPr/>
            <p:nvPr/>
          </p:nvSpPr>
          <p:spPr>
            <a:xfrm>
              <a:off x="838200" y="3320195"/>
              <a:ext cx="2104293" cy="11228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bg1"/>
                </a:solidFill>
                <a:latin typeface="Times New Roman" charset="0"/>
              </a:endParaRPr>
            </a:p>
          </p:txBody>
        </p:sp>
        <p:sp>
          <p:nvSpPr>
            <p:cNvPr id="12" name="圆角矩形 11"/>
            <p:cNvSpPr/>
            <p:nvPr/>
          </p:nvSpPr>
          <p:spPr>
            <a:xfrm>
              <a:off x="9489830" y="3320195"/>
              <a:ext cx="2104293" cy="11228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bg1"/>
                </a:solidFill>
                <a:latin typeface="Times New Roman" charset="0"/>
              </a:endParaRPr>
            </a:p>
          </p:txBody>
        </p:sp>
        <p:sp>
          <p:nvSpPr>
            <p:cNvPr id="13" name="十字形 12"/>
            <p:cNvSpPr/>
            <p:nvPr/>
          </p:nvSpPr>
          <p:spPr>
            <a:xfrm>
              <a:off x="5694484" y="3459164"/>
              <a:ext cx="890955" cy="914400"/>
            </a:xfrm>
            <a:prstGeom prst="plus">
              <a:avLst>
                <a:gd name="adj" fmla="val 381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bg1"/>
                </a:solidFill>
                <a:latin typeface="Times New Roman" charset="0"/>
              </a:endParaRPr>
            </a:p>
          </p:txBody>
        </p:sp>
        <p:sp>
          <p:nvSpPr>
            <p:cNvPr id="14" name="右箭头 13"/>
            <p:cNvSpPr/>
            <p:nvPr/>
          </p:nvSpPr>
          <p:spPr>
            <a:xfrm rot="20077347">
              <a:off x="3212123" y="2628877"/>
              <a:ext cx="1559169" cy="597877"/>
            </a:xfrm>
            <a:prstGeom prst="rightArrow">
              <a:avLst>
                <a:gd name="adj1" fmla="val 36009"/>
                <a:gd name="adj2" fmla="val 534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bg1"/>
                </a:solidFill>
                <a:latin typeface="Times New Roman" charset="0"/>
              </a:endParaRPr>
            </a:p>
          </p:txBody>
        </p:sp>
        <p:sp>
          <p:nvSpPr>
            <p:cNvPr id="15" name="右箭头 14"/>
            <p:cNvSpPr/>
            <p:nvPr/>
          </p:nvSpPr>
          <p:spPr>
            <a:xfrm rot="1617857">
              <a:off x="3212121" y="4723740"/>
              <a:ext cx="1559169" cy="597877"/>
            </a:xfrm>
            <a:prstGeom prst="rightArrow">
              <a:avLst>
                <a:gd name="adj1" fmla="val 36009"/>
                <a:gd name="adj2" fmla="val 534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bg1"/>
                </a:solidFill>
                <a:latin typeface="Times New Roman" charset="0"/>
              </a:endParaRPr>
            </a:p>
          </p:txBody>
        </p:sp>
        <p:sp>
          <p:nvSpPr>
            <p:cNvPr id="16" name="右箭头 15"/>
            <p:cNvSpPr/>
            <p:nvPr/>
          </p:nvSpPr>
          <p:spPr>
            <a:xfrm rot="20077347">
              <a:off x="7508630" y="4748315"/>
              <a:ext cx="1559169" cy="597877"/>
            </a:xfrm>
            <a:prstGeom prst="rightArrow">
              <a:avLst>
                <a:gd name="adj1" fmla="val 36009"/>
                <a:gd name="adj2" fmla="val 534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bg1"/>
                </a:solidFill>
                <a:latin typeface="Times New Roman" charset="0"/>
              </a:endParaRPr>
            </a:p>
          </p:txBody>
        </p:sp>
        <p:sp>
          <p:nvSpPr>
            <p:cNvPr id="17" name="右箭头 16"/>
            <p:cNvSpPr/>
            <p:nvPr/>
          </p:nvSpPr>
          <p:spPr>
            <a:xfrm rot="1610441">
              <a:off x="7506724" y="2553651"/>
              <a:ext cx="1559169" cy="597877"/>
            </a:xfrm>
            <a:prstGeom prst="rightArrow">
              <a:avLst>
                <a:gd name="adj1" fmla="val 36009"/>
                <a:gd name="adj2" fmla="val 534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bg1"/>
                </a:solidFill>
                <a:latin typeface="Times New Roman" charset="0"/>
              </a:endParaRPr>
            </a:p>
          </p:txBody>
        </p:sp>
        <p:sp>
          <p:nvSpPr>
            <p:cNvPr id="18" name="文本框 17"/>
            <p:cNvSpPr txBox="1"/>
            <p:nvPr/>
          </p:nvSpPr>
          <p:spPr>
            <a:xfrm>
              <a:off x="1088780" y="3585094"/>
              <a:ext cx="1603131" cy="593050"/>
            </a:xfrm>
            <a:prstGeom prst="rect">
              <a:avLst/>
            </a:prstGeom>
            <a:noFill/>
          </p:spPr>
          <p:txBody>
            <a:bodyPr wrap="square" rtlCol="0">
              <a:spAutoFit/>
            </a:bodyPr>
            <a:lstStyle/>
            <a:p>
              <a:r>
                <a:rPr kumimoji="1" lang="en-US" altLang="zh-CN" sz="2400" dirty="0" smtClean="0">
                  <a:solidFill>
                    <a:schemeClr val="bg1"/>
                  </a:solidFill>
                  <a:latin typeface="Times New Roman" charset="0"/>
                </a:rPr>
                <a:t>Raman</a:t>
              </a:r>
              <a:endParaRPr kumimoji="1" lang="zh-CN" altLang="en-US" sz="2400" dirty="0">
                <a:solidFill>
                  <a:schemeClr val="bg1"/>
                </a:solidFill>
                <a:latin typeface="Times New Roman" charset="0"/>
              </a:endParaRPr>
            </a:p>
          </p:txBody>
        </p:sp>
        <p:sp>
          <p:nvSpPr>
            <p:cNvPr id="19" name="文本框 18"/>
            <p:cNvSpPr txBox="1"/>
            <p:nvPr/>
          </p:nvSpPr>
          <p:spPr>
            <a:xfrm>
              <a:off x="5350353" y="1615618"/>
              <a:ext cx="1491288" cy="593050"/>
            </a:xfrm>
            <a:prstGeom prst="rect">
              <a:avLst/>
            </a:prstGeom>
            <a:noFill/>
          </p:spPr>
          <p:txBody>
            <a:bodyPr wrap="square" rtlCol="0">
              <a:spAutoFit/>
            </a:bodyPr>
            <a:lstStyle/>
            <a:p>
              <a:r>
                <a:rPr kumimoji="1" lang="en-US" altLang="zh-CN" sz="2400" dirty="0" smtClean="0">
                  <a:solidFill>
                    <a:schemeClr val="bg1"/>
                  </a:solidFill>
                  <a:latin typeface="Times New Roman" charset="0"/>
                </a:rPr>
                <a:t>SNOM</a:t>
              </a:r>
              <a:endParaRPr kumimoji="1" lang="zh-CN" altLang="en-US" sz="1400" dirty="0">
                <a:solidFill>
                  <a:schemeClr val="bg1"/>
                </a:solidFill>
                <a:latin typeface="Times New Roman" charset="0"/>
              </a:endParaRPr>
            </a:p>
          </p:txBody>
        </p:sp>
        <p:sp>
          <p:nvSpPr>
            <p:cNvPr id="20" name="文本框 19"/>
            <p:cNvSpPr txBox="1"/>
            <p:nvPr/>
          </p:nvSpPr>
          <p:spPr>
            <a:xfrm>
              <a:off x="5450612" y="5648356"/>
              <a:ext cx="1290767" cy="593050"/>
            </a:xfrm>
            <a:prstGeom prst="rect">
              <a:avLst/>
            </a:prstGeom>
            <a:noFill/>
          </p:spPr>
          <p:txBody>
            <a:bodyPr wrap="square" rtlCol="0">
              <a:spAutoFit/>
            </a:bodyPr>
            <a:lstStyle/>
            <a:p>
              <a:r>
                <a:rPr kumimoji="1" lang="en-US" altLang="zh-CN" sz="2400" dirty="0" smtClean="0">
                  <a:solidFill>
                    <a:schemeClr val="bg1"/>
                  </a:solidFill>
                  <a:latin typeface="Times New Roman" charset="0"/>
                </a:rPr>
                <a:t>SERS</a:t>
              </a:r>
              <a:endParaRPr kumimoji="1" lang="zh-CN" altLang="en-US" sz="2400" dirty="0">
                <a:solidFill>
                  <a:schemeClr val="bg1"/>
                </a:solidFill>
                <a:latin typeface="Times New Roman" charset="0"/>
              </a:endParaRPr>
            </a:p>
          </p:txBody>
        </p:sp>
        <p:sp>
          <p:nvSpPr>
            <p:cNvPr id="21" name="文本框 20"/>
            <p:cNvSpPr txBox="1"/>
            <p:nvPr/>
          </p:nvSpPr>
          <p:spPr>
            <a:xfrm>
              <a:off x="9847071" y="3619838"/>
              <a:ext cx="1379638" cy="593050"/>
            </a:xfrm>
            <a:prstGeom prst="rect">
              <a:avLst/>
            </a:prstGeom>
            <a:noFill/>
          </p:spPr>
          <p:txBody>
            <a:bodyPr wrap="square" rtlCol="0">
              <a:spAutoFit/>
            </a:bodyPr>
            <a:lstStyle/>
            <a:p>
              <a:r>
                <a:rPr kumimoji="1" lang="en-US" altLang="zh-CN" sz="2400" dirty="0" smtClean="0">
                  <a:solidFill>
                    <a:schemeClr val="bg1"/>
                  </a:solidFill>
                  <a:latin typeface="Times New Roman" charset="0"/>
                </a:rPr>
                <a:t>TERS</a:t>
              </a:r>
              <a:endParaRPr kumimoji="1" lang="zh-CN" altLang="en-US" sz="2400" dirty="0">
                <a:solidFill>
                  <a:schemeClr val="bg1"/>
                </a:solidFill>
                <a:latin typeface="Times New Roman" charset="0"/>
              </a:endParaRPr>
            </a:p>
          </p:txBody>
        </p:sp>
      </p:grpSp>
      <p:sp>
        <p:nvSpPr>
          <p:cNvPr id="22" name="灯片编号占位符 13"/>
          <p:cNvSpPr>
            <a:spLocks noGrp="1"/>
          </p:cNvSpPr>
          <p:nvPr>
            <p:ph type="sldNum" sz="quarter" idx="12"/>
          </p:nvPr>
        </p:nvSpPr>
        <p:spPr>
          <a:xfrm>
            <a:off x="6553200" y="6356350"/>
            <a:ext cx="2133600" cy="365125"/>
          </a:xfrm>
        </p:spPr>
        <p:txBody>
          <a:bodyPr/>
          <a:lstStyle/>
          <a:p>
            <a:r>
              <a:rPr lang="en-US" altLang="zh-CN" dirty="0" smtClean="0"/>
              <a:t>5</a:t>
            </a:r>
            <a:endParaRPr lang="zh-CN" altLang="en-US" dirty="0"/>
          </a:p>
        </p:txBody>
      </p:sp>
    </p:spTree>
    <p:extLst>
      <p:ext uri="{BB962C8B-B14F-4D97-AF65-F5344CB8AC3E}">
        <p14:creationId xmlns:p14="http://schemas.microsoft.com/office/powerpoint/2010/main" val="1565801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04" y="-29029"/>
            <a:ext cx="2989857" cy="738664"/>
          </a:xfrm>
          <a:prstGeom prst="rect">
            <a:avLst/>
          </a:prstGeom>
        </p:spPr>
        <p:txBody>
          <a:bodyPr wrap="none">
            <a:spAutoFit/>
          </a:bodyPr>
          <a:lstStyle/>
          <a:p>
            <a:pPr>
              <a:lnSpc>
                <a:spcPct val="150000"/>
              </a:lnSpc>
            </a:pPr>
            <a:r>
              <a:rPr lang="en-US" altLang="zh-CN" sz="2800" b="1" dirty="0">
                <a:solidFill>
                  <a:schemeClr val="bg1"/>
                </a:solidFill>
                <a:latin typeface="Times New Roman" charset="0"/>
              </a:rPr>
              <a:t>Principle</a:t>
            </a:r>
            <a:r>
              <a:rPr lang="zh-CN" altLang="en-US" sz="2800" b="1" dirty="0">
                <a:solidFill>
                  <a:schemeClr val="bg1"/>
                </a:solidFill>
                <a:latin typeface="Times New Roman" charset="0"/>
              </a:rPr>
              <a:t> </a:t>
            </a:r>
            <a:r>
              <a:rPr lang="en-US" altLang="zh-CN" sz="2800" b="1" dirty="0">
                <a:solidFill>
                  <a:schemeClr val="bg1"/>
                </a:solidFill>
                <a:latin typeface="Times New Roman" charset="0"/>
              </a:rPr>
              <a:t>of</a:t>
            </a:r>
            <a:r>
              <a:rPr lang="zh-CN" altLang="en-US" sz="2800" b="1" dirty="0">
                <a:solidFill>
                  <a:schemeClr val="bg1"/>
                </a:solidFill>
                <a:latin typeface="Times New Roman" charset="0"/>
              </a:rPr>
              <a:t> </a:t>
            </a:r>
            <a:r>
              <a:rPr lang="en-US" altLang="zh-CN" sz="2800" b="1" dirty="0" smtClean="0">
                <a:solidFill>
                  <a:schemeClr val="bg1"/>
                </a:solidFill>
                <a:latin typeface="Times New Roman" charset="0"/>
              </a:rPr>
              <a:t>TERS</a:t>
            </a:r>
            <a:endParaRPr lang="zh-CN" altLang="en-US" sz="2800" b="1" dirty="0">
              <a:solidFill>
                <a:schemeClr val="bg1"/>
              </a:solidFill>
              <a:latin typeface="Times New Roman" charset="0"/>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916832"/>
            <a:ext cx="8692896" cy="3438144"/>
          </a:xfrm>
          <a:prstGeom prst="rect">
            <a:avLst/>
          </a:prstGeom>
        </p:spPr>
      </p:pic>
      <p:sp>
        <p:nvSpPr>
          <p:cNvPr id="5" name="灯片编号占位符 13"/>
          <p:cNvSpPr>
            <a:spLocks noGrp="1"/>
          </p:cNvSpPr>
          <p:nvPr>
            <p:ph type="sldNum" sz="quarter" idx="12"/>
          </p:nvPr>
        </p:nvSpPr>
        <p:spPr>
          <a:xfrm>
            <a:off x="6553200" y="6356350"/>
            <a:ext cx="2133600" cy="365125"/>
          </a:xfrm>
        </p:spPr>
        <p:txBody>
          <a:bodyPr/>
          <a:lstStyle/>
          <a:p>
            <a:r>
              <a:rPr lang="en-US" altLang="zh-CN" dirty="0" smtClean="0"/>
              <a:t>6</a:t>
            </a:r>
            <a:endParaRPr lang="zh-CN" altLang="en-US" dirty="0"/>
          </a:p>
        </p:txBody>
      </p:sp>
    </p:spTree>
    <p:extLst>
      <p:ext uri="{BB962C8B-B14F-4D97-AF65-F5344CB8AC3E}">
        <p14:creationId xmlns:p14="http://schemas.microsoft.com/office/powerpoint/2010/main" val="707030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04" y="-29029"/>
            <a:ext cx="8519576" cy="738664"/>
          </a:xfrm>
          <a:prstGeom prst="rect">
            <a:avLst/>
          </a:prstGeom>
        </p:spPr>
        <p:txBody>
          <a:bodyPr wrap="none">
            <a:spAutoFit/>
          </a:bodyPr>
          <a:lstStyle/>
          <a:p>
            <a:pPr>
              <a:lnSpc>
                <a:spcPct val="150000"/>
              </a:lnSpc>
            </a:pPr>
            <a:r>
              <a:rPr lang="en-US" altLang="zh-CN" sz="2800" dirty="0" smtClean="0">
                <a:solidFill>
                  <a:schemeClr val="bg1"/>
                </a:solidFill>
                <a:latin typeface="Times New Roman" charset="0"/>
                <a:cs typeface="Times New Roman" charset="0"/>
              </a:rPr>
              <a:t>H</a:t>
            </a:r>
            <a:r>
              <a:rPr lang="en-US" altLang="zh-CN" sz="2800" dirty="0" smtClean="0">
                <a:solidFill>
                  <a:schemeClr val="bg1"/>
                </a:solidFill>
                <a:latin typeface="Times New Roman" charset="0"/>
              </a:rPr>
              <a:t>igher-Resolution</a:t>
            </a:r>
            <a:r>
              <a:rPr lang="en-US" altLang="zh-CN" sz="2800" dirty="0">
                <a:solidFill>
                  <a:schemeClr val="bg1"/>
                </a:solidFill>
                <a:latin typeface="Times New Roman" charset="0"/>
              </a:rPr>
              <a:t>:</a:t>
            </a:r>
            <a:r>
              <a:rPr lang="zh-CN" altLang="en-US" sz="2800" dirty="0" smtClean="0">
                <a:solidFill>
                  <a:schemeClr val="bg1"/>
                </a:solidFill>
                <a:latin typeface="Times New Roman" charset="0"/>
              </a:rPr>
              <a:t> </a:t>
            </a:r>
            <a:r>
              <a:rPr lang="en-US" altLang="zh-CN" sz="2800" dirty="0" smtClean="0">
                <a:solidFill>
                  <a:schemeClr val="bg1"/>
                </a:solidFill>
                <a:latin typeface="Times New Roman" charset="0"/>
              </a:rPr>
              <a:t>Plasmon-Enhanced </a:t>
            </a:r>
            <a:r>
              <a:rPr lang="en-US" altLang="zh-CN" sz="2800" dirty="0">
                <a:solidFill>
                  <a:schemeClr val="bg1"/>
                </a:solidFill>
                <a:latin typeface="Times New Roman" charset="0"/>
              </a:rPr>
              <a:t>Raman </a:t>
            </a:r>
            <a:r>
              <a:rPr lang="en-US" altLang="zh-CN" sz="2800" dirty="0" smtClean="0">
                <a:solidFill>
                  <a:schemeClr val="bg1"/>
                </a:solidFill>
                <a:latin typeface="Times New Roman" charset="0"/>
              </a:rPr>
              <a:t>Scattering </a:t>
            </a:r>
            <a:endParaRPr lang="en-US" altLang="zh-CN" sz="2800" b="1" dirty="0">
              <a:solidFill>
                <a:schemeClr val="bg1"/>
              </a:solidFill>
              <a:latin typeface="Times New Roman" charset="0"/>
            </a:endParaRPr>
          </a:p>
        </p:txBody>
      </p:sp>
      <p:pic>
        <p:nvPicPr>
          <p:cNvPr id="3" name="图片 2"/>
          <p:cNvPicPr>
            <a:picLocks noChangeAspect="1"/>
          </p:cNvPicPr>
          <p:nvPr/>
        </p:nvPicPr>
        <p:blipFill>
          <a:blip r:embed="rId2"/>
          <a:stretch>
            <a:fillRect/>
          </a:stretch>
        </p:blipFill>
        <p:spPr>
          <a:xfrm>
            <a:off x="2038350" y="1193800"/>
            <a:ext cx="5067300" cy="4470400"/>
          </a:xfrm>
          <a:prstGeom prst="rect">
            <a:avLst/>
          </a:prstGeom>
        </p:spPr>
      </p:pic>
      <p:sp>
        <p:nvSpPr>
          <p:cNvPr id="4" name="矩形 3"/>
          <p:cNvSpPr/>
          <p:nvPr/>
        </p:nvSpPr>
        <p:spPr>
          <a:xfrm>
            <a:off x="81586" y="6334780"/>
            <a:ext cx="8712968" cy="523220"/>
          </a:xfrm>
          <a:prstGeom prst="rect">
            <a:avLst/>
          </a:prstGeom>
        </p:spPr>
        <p:txBody>
          <a:bodyPr wrap="square">
            <a:spAutoFit/>
          </a:bodyPr>
          <a:lstStyle/>
          <a:p>
            <a:r>
              <a:rPr lang="en-US" altLang="zh-CN" sz="1400" dirty="0">
                <a:solidFill>
                  <a:srgbClr val="000000"/>
                </a:solidFill>
                <a:latin typeface="Times New Roman" charset="0"/>
              </a:rPr>
              <a:t>Zhang R, Zhang Y, Dong Z C, et al. Chemical mapping of a single molecule by </a:t>
            </a:r>
            <a:r>
              <a:rPr lang="en-US" altLang="zh-CN" sz="1400" dirty="0" err="1">
                <a:solidFill>
                  <a:srgbClr val="000000"/>
                </a:solidFill>
                <a:latin typeface="Times New Roman" charset="0"/>
              </a:rPr>
              <a:t>plasmon</a:t>
            </a:r>
            <a:r>
              <a:rPr lang="en-US" altLang="zh-CN" sz="1400" dirty="0">
                <a:solidFill>
                  <a:srgbClr val="000000"/>
                </a:solidFill>
                <a:latin typeface="Times New Roman" charset="0"/>
              </a:rPr>
              <a:t>-enhanced Raman scattering.[J]. Nature, 2013, 498(7452):82-6.</a:t>
            </a:r>
            <a:endParaRPr lang="zh-CN" altLang="en-US" sz="1400" dirty="0">
              <a:latin typeface="Times New Roman" charset="0"/>
            </a:endParaRPr>
          </a:p>
        </p:txBody>
      </p:sp>
      <p:sp>
        <p:nvSpPr>
          <p:cNvPr id="5" name="灯片编号占位符 13"/>
          <p:cNvSpPr>
            <a:spLocks noGrp="1"/>
          </p:cNvSpPr>
          <p:nvPr>
            <p:ph type="sldNum" sz="quarter" idx="12"/>
          </p:nvPr>
        </p:nvSpPr>
        <p:spPr>
          <a:xfrm>
            <a:off x="6553200" y="6356350"/>
            <a:ext cx="2133600" cy="365125"/>
          </a:xfrm>
        </p:spPr>
        <p:txBody>
          <a:bodyPr/>
          <a:lstStyle/>
          <a:p>
            <a:r>
              <a:rPr lang="en-US" altLang="zh-CN" dirty="0" smtClean="0"/>
              <a:t>7</a:t>
            </a:r>
            <a:endParaRPr lang="zh-CN" altLang="en-US" dirty="0"/>
          </a:p>
        </p:txBody>
      </p:sp>
    </p:spTree>
    <p:extLst>
      <p:ext uri="{BB962C8B-B14F-4D97-AF65-F5344CB8AC3E}">
        <p14:creationId xmlns:p14="http://schemas.microsoft.com/office/powerpoint/2010/main" val="492993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04" y="-29029"/>
            <a:ext cx="4758034" cy="738664"/>
          </a:xfrm>
          <a:prstGeom prst="rect">
            <a:avLst/>
          </a:prstGeom>
        </p:spPr>
        <p:txBody>
          <a:bodyPr wrap="none">
            <a:spAutoFit/>
          </a:bodyPr>
          <a:lstStyle/>
          <a:p>
            <a:pPr>
              <a:lnSpc>
                <a:spcPct val="150000"/>
              </a:lnSpc>
            </a:pPr>
            <a:r>
              <a:rPr lang="en-US" altLang="zh-CN" sz="2800" dirty="0" smtClean="0">
                <a:solidFill>
                  <a:schemeClr val="bg1"/>
                </a:solidFill>
                <a:latin typeface="Times New Roman" charset="0"/>
              </a:rPr>
              <a:t>TERS</a:t>
            </a:r>
            <a:r>
              <a:rPr lang="zh-CN" altLang="en-US" sz="2800" dirty="0" smtClean="0">
                <a:solidFill>
                  <a:schemeClr val="bg1"/>
                </a:solidFill>
                <a:latin typeface="Times New Roman" charset="0"/>
              </a:rPr>
              <a:t> </a:t>
            </a:r>
            <a:r>
              <a:rPr lang="en-US" altLang="zh-CN" sz="2800" dirty="0" smtClean="0">
                <a:solidFill>
                  <a:schemeClr val="bg1"/>
                </a:solidFill>
                <a:latin typeface="Times New Roman" charset="0"/>
              </a:rPr>
              <a:t>in</a:t>
            </a:r>
            <a:r>
              <a:rPr lang="zh-CN" altLang="en-US" sz="2800" dirty="0">
                <a:solidFill>
                  <a:schemeClr val="bg1"/>
                </a:solidFill>
                <a:latin typeface="Times New Roman" charset="0"/>
              </a:rPr>
              <a:t> </a:t>
            </a:r>
            <a:r>
              <a:rPr lang="en-US" altLang="zh-CN" sz="2800" dirty="0" smtClean="0">
                <a:solidFill>
                  <a:schemeClr val="bg1"/>
                </a:solidFill>
                <a:latin typeface="Times New Roman" charset="0"/>
              </a:rPr>
              <a:t>More</a:t>
            </a:r>
            <a:r>
              <a:rPr lang="zh-CN" altLang="en-US" sz="2800" dirty="0" smtClean="0">
                <a:solidFill>
                  <a:schemeClr val="bg1"/>
                </a:solidFill>
                <a:latin typeface="Times New Roman" charset="0"/>
              </a:rPr>
              <a:t> </a:t>
            </a:r>
            <a:r>
              <a:rPr lang="en-US" altLang="zh-CN" sz="2800" dirty="0" smtClean="0">
                <a:solidFill>
                  <a:schemeClr val="bg1"/>
                </a:solidFill>
                <a:latin typeface="Times New Roman" charset="0"/>
              </a:rPr>
              <a:t>Small</a:t>
            </a:r>
            <a:r>
              <a:rPr lang="zh-CN" altLang="en-US" sz="2800" dirty="0" smtClean="0">
                <a:solidFill>
                  <a:schemeClr val="bg1"/>
                </a:solidFill>
                <a:latin typeface="Times New Roman" charset="0"/>
              </a:rPr>
              <a:t> </a:t>
            </a:r>
            <a:r>
              <a:rPr lang="en-US" altLang="zh-CN" sz="2800" dirty="0" smtClean="0">
                <a:solidFill>
                  <a:schemeClr val="bg1"/>
                </a:solidFill>
                <a:latin typeface="Times New Roman" charset="0"/>
              </a:rPr>
              <a:t>Molecule </a:t>
            </a:r>
            <a:endParaRPr lang="en-US" altLang="zh-CN" sz="2800" b="1" dirty="0">
              <a:solidFill>
                <a:schemeClr val="bg1"/>
              </a:solidFill>
              <a:latin typeface="Times New Roman" charset="0"/>
            </a:endParaRPr>
          </a:p>
        </p:txBody>
      </p:sp>
      <p:sp>
        <p:nvSpPr>
          <p:cNvPr id="5" name="灯片编号占位符 13"/>
          <p:cNvSpPr>
            <a:spLocks noGrp="1"/>
          </p:cNvSpPr>
          <p:nvPr>
            <p:ph type="sldNum" sz="quarter" idx="12"/>
          </p:nvPr>
        </p:nvSpPr>
        <p:spPr>
          <a:xfrm>
            <a:off x="6553200" y="6356350"/>
            <a:ext cx="2133600" cy="365125"/>
          </a:xfrm>
        </p:spPr>
        <p:txBody>
          <a:bodyPr/>
          <a:lstStyle/>
          <a:p>
            <a:r>
              <a:rPr lang="en-US" altLang="zh-CN" dirty="0" smtClean="0"/>
              <a:t>7</a:t>
            </a:r>
            <a:endParaRPr lang="zh-CN" altLang="en-US" dirty="0"/>
          </a:p>
        </p:txBody>
      </p:sp>
      <p:pic>
        <p:nvPicPr>
          <p:cNvPr id="6" name="图片 5"/>
          <p:cNvPicPr>
            <a:picLocks noChangeAspect="1"/>
          </p:cNvPicPr>
          <p:nvPr/>
        </p:nvPicPr>
        <p:blipFill>
          <a:blip r:embed="rId3"/>
          <a:stretch>
            <a:fillRect/>
          </a:stretch>
        </p:blipFill>
        <p:spPr>
          <a:xfrm>
            <a:off x="1691680" y="1511190"/>
            <a:ext cx="2768059" cy="4022034"/>
          </a:xfrm>
          <a:prstGeom prst="rect">
            <a:avLst/>
          </a:prstGeom>
        </p:spPr>
      </p:pic>
      <p:pic>
        <p:nvPicPr>
          <p:cNvPr id="7" name="图片 6"/>
          <p:cNvPicPr>
            <a:picLocks noChangeAspect="1"/>
          </p:cNvPicPr>
          <p:nvPr/>
        </p:nvPicPr>
        <p:blipFill>
          <a:blip r:embed="rId4"/>
          <a:stretch>
            <a:fillRect/>
          </a:stretch>
        </p:blipFill>
        <p:spPr>
          <a:xfrm>
            <a:off x="4459740" y="1511189"/>
            <a:ext cx="3226556" cy="4022035"/>
          </a:xfrm>
          <a:prstGeom prst="rect">
            <a:avLst/>
          </a:prstGeom>
        </p:spPr>
      </p:pic>
      <p:sp>
        <p:nvSpPr>
          <p:cNvPr id="9" name="矩形 8"/>
          <p:cNvSpPr/>
          <p:nvPr/>
        </p:nvSpPr>
        <p:spPr>
          <a:xfrm>
            <a:off x="107504" y="6277302"/>
            <a:ext cx="9144000" cy="523220"/>
          </a:xfrm>
          <a:prstGeom prst="rect">
            <a:avLst/>
          </a:prstGeom>
        </p:spPr>
        <p:txBody>
          <a:bodyPr wrap="square">
            <a:spAutoFit/>
          </a:bodyPr>
          <a:lstStyle/>
          <a:p>
            <a:r>
              <a:rPr lang="en-US" altLang="zh-CN" sz="1400" dirty="0" err="1">
                <a:solidFill>
                  <a:srgbClr val="000000"/>
                </a:solidFill>
                <a:latin typeface="Arial" panose="020B0604020202020204" pitchFamily="34" charset="0"/>
              </a:rPr>
              <a:t>Duan</a:t>
            </a:r>
            <a:r>
              <a:rPr lang="en-US" altLang="zh-CN" sz="1400" dirty="0">
                <a:solidFill>
                  <a:srgbClr val="000000"/>
                </a:solidFill>
                <a:latin typeface="Arial" panose="020B0604020202020204" pitchFamily="34" charset="0"/>
              </a:rPr>
              <a:t> S, Tian G, Luo Y. Visualization of Vibrational Modes in Real Space by Tip-Enhanced Non-Resonant Raman Spectroscopy[J]. </a:t>
            </a:r>
            <a:r>
              <a:rPr lang="en-US" altLang="zh-CN" sz="1400" dirty="0" err="1">
                <a:solidFill>
                  <a:srgbClr val="000000"/>
                </a:solidFill>
                <a:latin typeface="Arial" panose="020B0604020202020204" pitchFamily="34" charset="0"/>
              </a:rPr>
              <a:t>Angewandte</a:t>
            </a:r>
            <a:r>
              <a:rPr lang="en-US" altLang="zh-CN" sz="1400" dirty="0">
                <a:solidFill>
                  <a:srgbClr val="000000"/>
                </a:solidFill>
                <a:latin typeface="Arial" panose="020B0604020202020204" pitchFamily="34" charset="0"/>
              </a:rPr>
              <a:t> </a:t>
            </a:r>
            <a:r>
              <a:rPr lang="en-US" altLang="zh-CN" sz="1400" dirty="0" err="1">
                <a:solidFill>
                  <a:srgbClr val="000000"/>
                </a:solidFill>
                <a:latin typeface="Arial" panose="020B0604020202020204" pitchFamily="34" charset="0"/>
              </a:rPr>
              <a:t>Chemie</a:t>
            </a:r>
            <a:r>
              <a:rPr lang="en-US" altLang="zh-CN" sz="1400" dirty="0">
                <a:solidFill>
                  <a:srgbClr val="000000"/>
                </a:solidFill>
                <a:latin typeface="Arial" panose="020B0604020202020204" pitchFamily="34" charset="0"/>
              </a:rPr>
              <a:t> International Edition, 2016.</a:t>
            </a:r>
            <a:endParaRPr lang="zh-CN" altLang="en-US" sz="1400" dirty="0"/>
          </a:p>
        </p:txBody>
      </p:sp>
    </p:spTree>
    <p:extLst>
      <p:ext uri="{BB962C8B-B14F-4D97-AF65-F5344CB8AC3E}">
        <p14:creationId xmlns:p14="http://schemas.microsoft.com/office/powerpoint/2010/main" val="1561043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04" y="-29029"/>
            <a:ext cx="3437159" cy="738664"/>
          </a:xfrm>
          <a:prstGeom prst="rect">
            <a:avLst/>
          </a:prstGeom>
        </p:spPr>
        <p:txBody>
          <a:bodyPr wrap="none">
            <a:spAutoFit/>
          </a:bodyPr>
          <a:lstStyle/>
          <a:p>
            <a:pPr lvl="0">
              <a:lnSpc>
                <a:spcPct val="150000"/>
              </a:lnSpc>
            </a:pPr>
            <a:r>
              <a:rPr lang="en-US" altLang="zh-CN" sz="2800" b="1" dirty="0" smtClean="0">
                <a:solidFill>
                  <a:schemeClr val="bg1"/>
                </a:solidFill>
                <a:latin typeface="Times New Roman" charset="0"/>
                <a:cs typeface="Times New Roman" charset="0"/>
              </a:rPr>
              <a:t>Advantage</a:t>
            </a:r>
            <a:r>
              <a:rPr lang="zh-CN" altLang="en-US" sz="2800" b="1" dirty="0" smtClean="0">
                <a:solidFill>
                  <a:schemeClr val="bg1"/>
                </a:solidFill>
                <a:latin typeface="Times New Roman" charset="0"/>
                <a:cs typeface="Times New Roman" charset="0"/>
              </a:rPr>
              <a:t> </a:t>
            </a:r>
            <a:r>
              <a:rPr lang="en-US" altLang="zh-CN" sz="2800" b="1" dirty="0" smtClean="0">
                <a:solidFill>
                  <a:schemeClr val="bg1"/>
                </a:solidFill>
                <a:latin typeface="Times New Roman" charset="0"/>
                <a:cs typeface="Times New Roman" charset="0"/>
              </a:rPr>
              <a:t>of</a:t>
            </a:r>
            <a:r>
              <a:rPr lang="zh-CN" altLang="en-US" sz="2800" b="1" dirty="0" smtClean="0">
                <a:solidFill>
                  <a:schemeClr val="bg1"/>
                </a:solidFill>
                <a:latin typeface="Times New Roman" charset="0"/>
                <a:cs typeface="Times New Roman" charset="0"/>
              </a:rPr>
              <a:t> </a:t>
            </a:r>
            <a:r>
              <a:rPr lang="en-US" altLang="zh-CN" sz="2800" b="1" dirty="0" smtClean="0">
                <a:solidFill>
                  <a:schemeClr val="bg1"/>
                </a:solidFill>
                <a:latin typeface="Times New Roman" charset="0"/>
                <a:cs typeface="Times New Roman" charset="0"/>
              </a:rPr>
              <a:t>TERS </a:t>
            </a:r>
            <a:endParaRPr lang="zh-CN" altLang="en-US" sz="2800" dirty="0">
              <a:solidFill>
                <a:schemeClr val="bg1"/>
              </a:solidFill>
              <a:latin typeface="Times New Roman" charset="0"/>
            </a:endParaRPr>
          </a:p>
        </p:txBody>
      </p:sp>
      <p:sp>
        <p:nvSpPr>
          <p:cNvPr id="6" name="文本框 5"/>
          <p:cNvSpPr txBox="1"/>
          <p:nvPr/>
        </p:nvSpPr>
        <p:spPr>
          <a:xfrm>
            <a:off x="755576" y="1268760"/>
            <a:ext cx="5026880" cy="4524315"/>
          </a:xfrm>
          <a:prstGeom prst="rect">
            <a:avLst/>
          </a:prstGeom>
          <a:noFill/>
        </p:spPr>
        <p:txBody>
          <a:bodyPr wrap="square" rtlCol="0">
            <a:spAutoFit/>
          </a:bodyPr>
          <a:lstStyle/>
          <a:p>
            <a:pPr marL="457200" indent="-457200">
              <a:buFont typeface="ArialUnicodeMS" charset="0"/>
              <a:buChar char="✧"/>
            </a:pPr>
            <a:r>
              <a:rPr kumimoji="1" lang="en-US" altLang="zh-CN" sz="2800" dirty="0" smtClean="0">
                <a:latin typeface="Times New Roman" charset="0"/>
              </a:rPr>
              <a:t>High</a:t>
            </a:r>
            <a:r>
              <a:rPr kumimoji="1" lang="zh-CN" altLang="en-US" sz="2800" dirty="0" smtClean="0">
                <a:latin typeface="Times New Roman" charset="0"/>
              </a:rPr>
              <a:t> </a:t>
            </a:r>
            <a:r>
              <a:rPr kumimoji="1" lang="en-US" altLang="zh-CN" sz="2800" dirty="0" smtClean="0">
                <a:latin typeface="Times New Roman" charset="0"/>
              </a:rPr>
              <a:t>enhancement</a:t>
            </a:r>
            <a:r>
              <a:rPr kumimoji="1" lang="zh-CN" altLang="en-US" sz="2800" dirty="0" smtClean="0">
                <a:latin typeface="Times New Roman" charset="0"/>
              </a:rPr>
              <a:t> </a:t>
            </a:r>
            <a:r>
              <a:rPr kumimoji="1" lang="en-US" altLang="zh-CN" sz="2800" dirty="0" smtClean="0">
                <a:latin typeface="Times New Roman" charset="0"/>
              </a:rPr>
              <a:t>of</a:t>
            </a:r>
            <a:r>
              <a:rPr kumimoji="1" lang="zh-CN" altLang="en-US" sz="2800" dirty="0" smtClean="0">
                <a:latin typeface="Times New Roman" charset="0"/>
              </a:rPr>
              <a:t> </a:t>
            </a:r>
            <a:r>
              <a:rPr kumimoji="1" lang="en-US" altLang="zh-CN" sz="2800" dirty="0" smtClean="0">
                <a:latin typeface="Times New Roman" charset="0"/>
              </a:rPr>
              <a:t>Raman</a:t>
            </a:r>
            <a:endParaRPr kumimoji="1" lang="zh-CN" altLang="en-US" sz="2800" dirty="0" smtClean="0">
              <a:latin typeface="Times New Roman" charset="0"/>
            </a:endParaRPr>
          </a:p>
          <a:p>
            <a:endParaRPr kumimoji="1" lang="zh-CN" altLang="en-US" sz="2800" dirty="0" smtClean="0">
              <a:latin typeface="Times New Roman" charset="0"/>
            </a:endParaRPr>
          </a:p>
          <a:p>
            <a:pPr marL="457200" indent="-457200">
              <a:buFont typeface="ArialUnicodeMS" charset="0"/>
              <a:buChar char="✧"/>
            </a:pPr>
            <a:r>
              <a:rPr kumimoji="1" lang="en-US" altLang="zh-CN" sz="2800" dirty="0" smtClean="0">
                <a:solidFill>
                  <a:srgbClr val="FF0000"/>
                </a:solidFill>
                <a:latin typeface="Times New Roman" charset="0"/>
              </a:rPr>
              <a:t>High</a:t>
            </a:r>
            <a:r>
              <a:rPr kumimoji="1" lang="zh-CN" altLang="en-US" sz="2800" dirty="0" smtClean="0">
                <a:solidFill>
                  <a:srgbClr val="FF0000"/>
                </a:solidFill>
                <a:latin typeface="Times New Roman" charset="0"/>
              </a:rPr>
              <a:t> </a:t>
            </a:r>
            <a:r>
              <a:rPr kumimoji="1" lang="en-US" altLang="zh-CN" sz="2800" dirty="0" smtClean="0">
                <a:solidFill>
                  <a:srgbClr val="FF0000"/>
                </a:solidFill>
                <a:latin typeface="Times New Roman" charset="0"/>
              </a:rPr>
              <a:t>sensitivity</a:t>
            </a:r>
            <a:endParaRPr kumimoji="1" lang="zh-CN" altLang="en-US" sz="2800" dirty="0" smtClean="0">
              <a:solidFill>
                <a:srgbClr val="FF0000"/>
              </a:solidFill>
              <a:latin typeface="Times New Roman" charset="0"/>
            </a:endParaRPr>
          </a:p>
          <a:p>
            <a:pPr marL="457200" indent="-457200">
              <a:buFont typeface="ArialUnicodeMS" charset="0"/>
              <a:buChar char="✧"/>
            </a:pPr>
            <a:endParaRPr kumimoji="1" lang="zh-CN" altLang="en-US" sz="2800" dirty="0" smtClean="0">
              <a:solidFill>
                <a:srgbClr val="FF0000"/>
              </a:solidFill>
              <a:latin typeface="Times New Roman" charset="0"/>
            </a:endParaRPr>
          </a:p>
          <a:p>
            <a:pPr marL="457200" indent="-457200">
              <a:buFont typeface="ArialUnicodeMS" charset="0"/>
              <a:buChar char="✧"/>
            </a:pPr>
            <a:r>
              <a:rPr kumimoji="1" lang="en-US" altLang="zh-CN" sz="2800" dirty="0" smtClean="0">
                <a:solidFill>
                  <a:srgbClr val="FF0000"/>
                </a:solidFill>
                <a:latin typeface="Times New Roman" charset="0"/>
              </a:rPr>
              <a:t>High </a:t>
            </a:r>
            <a:r>
              <a:rPr kumimoji="1" lang="en-US" altLang="zh-CN" sz="2800" dirty="0">
                <a:solidFill>
                  <a:srgbClr val="FF0000"/>
                </a:solidFill>
                <a:latin typeface="Times New Roman" charset="0"/>
              </a:rPr>
              <a:t>S</a:t>
            </a:r>
            <a:r>
              <a:rPr lang="en-US" altLang="zh-CN" sz="2800" dirty="0">
                <a:solidFill>
                  <a:srgbClr val="FF0000"/>
                </a:solidFill>
                <a:latin typeface="Times New Roman" charset="0"/>
              </a:rPr>
              <a:t>patial</a:t>
            </a:r>
            <a:r>
              <a:rPr kumimoji="1" lang="zh-CN" altLang="en-US" sz="2800" dirty="0">
                <a:solidFill>
                  <a:srgbClr val="FF0000"/>
                </a:solidFill>
                <a:latin typeface="Times New Roman" charset="0"/>
              </a:rPr>
              <a:t> </a:t>
            </a:r>
            <a:r>
              <a:rPr kumimoji="1" lang="en-US" altLang="zh-CN" sz="2800" dirty="0">
                <a:solidFill>
                  <a:srgbClr val="FF0000"/>
                </a:solidFill>
                <a:latin typeface="Times New Roman" charset="0"/>
              </a:rPr>
              <a:t>Resolution</a:t>
            </a:r>
            <a:endParaRPr kumimoji="1" lang="zh-CN" altLang="en-US" sz="2800" dirty="0">
              <a:solidFill>
                <a:srgbClr val="FF0000"/>
              </a:solidFill>
              <a:latin typeface="Times New Roman" charset="0"/>
            </a:endParaRPr>
          </a:p>
          <a:p>
            <a:pPr marL="457200" indent="-457200">
              <a:buFont typeface="ArialUnicodeMS" charset="0"/>
              <a:buChar char="✧"/>
            </a:pPr>
            <a:endParaRPr kumimoji="1" lang="zh-CN" altLang="en-US" sz="2800" dirty="0" smtClean="0">
              <a:latin typeface="Times New Roman" charset="0"/>
            </a:endParaRPr>
          </a:p>
          <a:p>
            <a:pPr marL="457200" indent="-457200">
              <a:buFont typeface="ArialUnicodeMS" charset="0"/>
              <a:buChar char="✧"/>
            </a:pPr>
            <a:r>
              <a:rPr lang="en-US" altLang="zh-CN" sz="2800" dirty="0" smtClean="0">
                <a:latin typeface="Times New Roman" charset="0"/>
              </a:rPr>
              <a:t>Nondestructive measurement</a:t>
            </a:r>
            <a:endParaRPr kumimoji="1" lang="zh-CN" altLang="en-US" sz="2800" dirty="0" smtClean="0">
              <a:latin typeface="Times New Roman" charset="0"/>
            </a:endParaRPr>
          </a:p>
          <a:p>
            <a:endParaRPr kumimoji="1" lang="zh-CN" altLang="en-US" sz="2800" dirty="0">
              <a:latin typeface="Times New Roman" charset="0"/>
            </a:endParaRPr>
          </a:p>
          <a:p>
            <a:pPr marL="457200" indent="-457200">
              <a:buFont typeface="ArialUnicodeMS" charset="0"/>
              <a:buChar char="✧"/>
            </a:pPr>
            <a:r>
              <a:rPr kumimoji="1" lang="mr-IN" altLang="zh-CN" sz="2800" dirty="0" smtClean="0">
                <a:latin typeface="Times New Roman" charset="0"/>
              </a:rPr>
              <a:t>………</a:t>
            </a:r>
            <a:endParaRPr kumimoji="1" lang="zh-CN" altLang="en-US" sz="2800" dirty="0" smtClean="0">
              <a:latin typeface="Times New Roman" charset="0"/>
            </a:endParaRPr>
          </a:p>
          <a:p>
            <a:endParaRPr kumimoji="1" lang="en-US" altLang="zh-CN" dirty="0" smtClean="0">
              <a:latin typeface="Times New Roman" charset="0"/>
            </a:endParaRPr>
          </a:p>
          <a:p>
            <a:endParaRPr kumimoji="1" lang="zh-CN" altLang="en-US" dirty="0">
              <a:latin typeface="Times New Roman" charset="0"/>
            </a:endParaRPr>
          </a:p>
        </p:txBody>
      </p:sp>
      <p:sp>
        <p:nvSpPr>
          <p:cNvPr id="4" name="灯片编号占位符 13"/>
          <p:cNvSpPr>
            <a:spLocks noGrp="1"/>
          </p:cNvSpPr>
          <p:nvPr>
            <p:ph type="sldNum" sz="quarter" idx="12"/>
          </p:nvPr>
        </p:nvSpPr>
        <p:spPr>
          <a:xfrm>
            <a:off x="6553200" y="6356350"/>
            <a:ext cx="2133600" cy="365125"/>
          </a:xfrm>
        </p:spPr>
        <p:txBody>
          <a:bodyPr/>
          <a:lstStyle/>
          <a:p>
            <a:r>
              <a:rPr lang="en-US" altLang="zh-CN" dirty="0" smtClean="0"/>
              <a:t>8</a:t>
            </a:r>
            <a:endParaRPr lang="zh-CN" altLang="en-US" dirty="0"/>
          </a:p>
        </p:txBody>
      </p:sp>
    </p:spTree>
    <p:extLst>
      <p:ext uri="{BB962C8B-B14F-4D97-AF65-F5344CB8AC3E}">
        <p14:creationId xmlns:p14="http://schemas.microsoft.com/office/powerpoint/2010/main" val="743171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4463</TotalTime>
  <Words>631</Words>
  <Application>Microsoft Macintosh PowerPoint</Application>
  <PresentationFormat>全屏显示(4:3)</PresentationFormat>
  <Paragraphs>128</Paragraphs>
  <Slides>23</Slides>
  <Notes>15</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23</vt:i4>
      </vt:variant>
    </vt:vector>
  </HeadingPairs>
  <TitlesOfParts>
    <vt:vector size="36" baseType="lpstr">
      <vt:lpstr>Arial</vt:lpstr>
      <vt:lpstr>Arial Unicode MS</vt:lpstr>
      <vt:lpstr>Arial-ItalicMT</vt:lpstr>
      <vt:lpstr>ArialMT</vt:lpstr>
      <vt:lpstr>ArialUnicodeMS</vt:lpstr>
      <vt:lpstr>Calibri</vt:lpstr>
      <vt:lpstr>Cambria Math</vt:lpstr>
      <vt:lpstr>Mangal</vt:lpstr>
      <vt:lpstr>times</vt:lpstr>
      <vt:lpstr>Times New Roman</vt:lpstr>
      <vt:lpstr>Wingdings</vt:lpstr>
      <vt:lpstr>宋体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沈剑飞</dc:creator>
  <cp:lastModifiedBy>田野</cp:lastModifiedBy>
  <cp:revision>70</cp:revision>
  <dcterms:created xsi:type="dcterms:W3CDTF">2016-10-28T11:12:15Z</dcterms:created>
  <dcterms:modified xsi:type="dcterms:W3CDTF">2016-11-18T07:17:57Z</dcterms:modified>
</cp:coreProperties>
</file>